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3"/>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C910"/>
    <a:srgbClr val="D9D9D9"/>
    <a:srgbClr val="D3D3D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0" autoAdjust="0"/>
    <p:restoredTop sz="86410" autoAdjust="0"/>
  </p:normalViewPr>
  <p:slideViewPr>
    <p:cSldViewPr snapToGrid="0" snapToObjects="1">
      <p:cViewPr varScale="1">
        <p:scale>
          <a:sx n="103" d="100"/>
          <a:sy n="103" d="100"/>
        </p:scale>
        <p:origin x="114" y="246"/>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0F6771-A03F-42C1-82BC-95512DAAB147}" type="datetimeFigureOut">
              <a:rPr lang="en-US" smtClean="0"/>
              <a:t>5/21/2026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D51A1B-1F43-4080-8D71-E05FFE1EC85D}" type="slidenum">
              <a:rPr lang="en-US" smtClean="0"/>
              <a:t>‹#›</a:t>
            </a:fld>
            <a:endParaRPr lang="en-US"/>
          </a:p>
        </p:txBody>
      </p:sp>
    </p:spTree>
    <p:extLst>
      <p:ext uri="{BB962C8B-B14F-4D97-AF65-F5344CB8AC3E}">
        <p14:creationId xmlns:p14="http://schemas.microsoft.com/office/powerpoint/2010/main" val="32371236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MY 25/26 Week 33 Net Sales - Top 10 U.S. SBM Export Buyers (MT)</a:t>
            </a:r>
            <a:endParaRPr dirty="0"/>
          </a:p>
          <a:p>
            <a:r>
              <a:rPr b="0" dirty="0"/>
              <a:t>No alt text provided</a:t>
            </a:r>
            <a:endParaRPr dirty="0"/>
          </a:p>
          <a:p>
            <a:endParaRPr dirty="0"/>
          </a:p>
          <a:p>
            <a:r>
              <a:rPr b="1" dirty="0"/>
              <a:t>MY 25/26 Week 33 - Top 10 U.S. SBM Export Destinations (MT)</a:t>
            </a:r>
            <a:endParaRPr dirty="0"/>
          </a:p>
          <a:p>
            <a:r>
              <a:rPr b="0" dirty="0"/>
              <a:t>No alt text provided</a:t>
            </a:r>
            <a:endParaRPr dirty="0"/>
          </a:p>
          <a:p>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U.S. Accumulated SBO Exports to World Total by MY (MT)</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Acc. thru Week 33</a:t>
            </a:r>
            <a:endParaRPr dirty="0"/>
          </a:p>
          <a:p>
            <a:r>
              <a:rPr b="0" dirty="0"/>
              <a:t>No alt text provided</a:t>
            </a:r>
            <a:endParaRPr dirty="0"/>
          </a:p>
          <a:p>
            <a:endParaRPr dirty="0"/>
          </a:p>
          <a:p>
            <a:r>
              <a:rPr b="1" dirty="0"/>
              <a:t>Weekly Exports - World Total - MY 25/26 (MT)</a:t>
            </a:r>
            <a:endParaRPr dirty="0"/>
          </a:p>
          <a:p>
            <a:r>
              <a:rPr b="0" dirty="0"/>
              <a:t>No alt text provided</a:t>
            </a:r>
            <a:endParaRPr dirty="0"/>
          </a:p>
          <a:p>
            <a:endParaRPr dirty="0"/>
          </a:p>
          <a:p>
            <a:r>
              <a:rPr b="1" dirty="0"/>
              <a:t>Weekly Net Sales - World Total - MY 25/26 (MT)</a:t>
            </a:r>
            <a:endParaRPr dirty="0"/>
          </a:p>
          <a:p>
            <a:r>
              <a:rPr b="0" dirty="0"/>
              <a:t>No alt text provided</a:t>
            </a:r>
            <a:endParaRPr dirty="0"/>
          </a:p>
          <a:p>
            <a:endParaRPr dirty="0"/>
          </a:p>
          <a:p>
            <a:r>
              <a:rPr b="1" dirty="0"/>
              <a:t>Week 33</a:t>
            </a:r>
            <a:endParaRPr dirty="0"/>
          </a:p>
          <a:p>
            <a:r>
              <a:rPr b="0" dirty="0"/>
              <a:t>No alt text provided</a:t>
            </a:r>
            <a:endParaRPr dirty="0"/>
          </a:p>
          <a:p>
            <a:endParaRPr dirty="0"/>
          </a:p>
          <a:p>
            <a:r>
              <a:rPr b="1" dirty="0"/>
              <a:t>Week 33</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MY 25/26 U.S. SBO Commitments - World Total (MT)</a:t>
            </a:r>
            <a:endParaRPr dirty="0"/>
          </a:p>
          <a:p>
            <a:r>
              <a:rPr b="0" dirty="0"/>
              <a:t>No alt text provided</a:t>
            </a:r>
            <a:endParaRPr dirty="0"/>
          </a:p>
          <a:p>
            <a:endParaRPr dirty="0"/>
          </a:p>
          <a:p>
            <a:r>
              <a:rPr b="1" dirty="0"/>
              <a:t>CMY Total Commitments - World Total (MT)</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MY 25/26 Week 33 Net Sales - Top 10 U.S. SBO Export Buyers (MT)</a:t>
            </a:r>
            <a:endParaRPr dirty="0"/>
          </a:p>
          <a:p>
            <a:r>
              <a:rPr b="0" dirty="0"/>
              <a:t>No alt text provided</a:t>
            </a:r>
            <a:endParaRPr dirty="0"/>
          </a:p>
          <a:p>
            <a:endParaRPr dirty="0"/>
          </a:p>
          <a:p>
            <a:r>
              <a:rPr b="1" dirty="0"/>
              <a:t>MY 25/26 Week 33 - Top 10 U.S. SBO Export Destinations (MT)</a:t>
            </a:r>
            <a:endParaRPr dirty="0"/>
          </a:p>
          <a:p>
            <a:r>
              <a:rPr b="0" dirty="0"/>
              <a:t>No alt text provided</a:t>
            </a:r>
            <a:endParaRPr dirty="0"/>
          </a:p>
          <a:p>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U.S. Accumulated Soy Complex Exports to World Total by MY (MT)</a:t>
            </a:r>
            <a:endParaRPr dirty="0"/>
          </a:p>
          <a:p>
            <a:r>
              <a:rPr b="0" dirty="0"/>
              <a:t>No alt text provided</a:t>
            </a:r>
            <a:endParaRPr dirty="0"/>
          </a:p>
          <a:p>
            <a:endParaRPr dirty="0"/>
          </a:p>
          <a:p>
            <a:r>
              <a:rPr b="1" dirty="0"/>
              <a:t>Week 37</a:t>
            </a:r>
            <a:endParaRPr dirty="0"/>
          </a:p>
          <a:p>
            <a:r>
              <a:rPr b="0" dirty="0"/>
              <a:t>No alt text provided</a:t>
            </a:r>
            <a:endParaRPr dirty="0"/>
          </a:p>
          <a:p>
            <a:endParaRPr dirty="0"/>
          </a:p>
          <a:p>
            <a:r>
              <a:rPr b="1" dirty="0"/>
              <a:t>Weekly Exports - World Total - MY 25/26 (MT)</a:t>
            </a:r>
            <a:endParaRPr dirty="0"/>
          </a:p>
          <a:p>
            <a:r>
              <a:rPr b="0" dirty="0"/>
              <a:t>No alt text provided</a:t>
            </a:r>
            <a:endParaRPr dirty="0"/>
          </a:p>
          <a:p>
            <a:endParaRPr dirty="0"/>
          </a:p>
          <a:p>
            <a:r>
              <a:rPr b="1" dirty="0"/>
              <a:t>Weekly Net Sales - World Total - MY 25/26 (MT)</a:t>
            </a:r>
            <a:endParaRPr dirty="0"/>
          </a:p>
          <a:p>
            <a:r>
              <a:rPr b="0" dirty="0"/>
              <a:t>No alt text provided</a:t>
            </a:r>
            <a:endParaRPr dirty="0"/>
          </a:p>
          <a:p>
            <a:endParaRPr dirty="0"/>
          </a:p>
          <a:p>
            <a:r>
              <a:rPr b="1" dirty="0"/>
              <a:t>Week 37</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Week 37</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shape</a:t>
            </a:r>
            <a:endParaRPr dirty="0"/>
          </a:p>
          <a:p>
            <a:r>
              <a:rPr b="0" dirty="0"/>
              <a:t>No alt text provided</a:t>
            </a:r>
            <a:endParaRPr dirty="0"/>
          </a:p>
          <a:p>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U.S. Soybeans Export Inspections  (MT)</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U.S. Gulf Soybean Inspections (MT)</a:t>
            </a:r>
            <a:endParaRPr dirty="0"/>
          </a:p>
          <a:p>
            <a:r>
              <a:rPr b="0" dirty="0"/>
              <a:t>No alt text provided</a:t>
            </a:r>
            <a:endParaRPr dirty="0"/>
          </a:p>
          <a:p>
            <a:endParaRPr dirty="0"/>
          </a:p>
          <a:p>
            <a:r>
              <a:rPr b="1" dirty="0"/>
              <a:t>Week 37</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Acc. thru Week 37</a:t>
            </a:r>
            <a:endParaRPr dirty="0"/>
          </a:p>
          <a:p>
            <a:r>
              <a:rPr b="0" dirty="0"/>
              <a:t>No alt text provided</a:t>
            </a:r>
            <a:endParaRPr dirty="0"/>
          </a:p>
          <a:p>
            <a:endParaRPr dirty="0"/>
          </a:p>
          <a:p>
            <a:r>
              <a:rPr b="1" dirty="0"/>
              <a:t>U.S. PNW Soybean Inspections (MT)</a:t>
            </a:r>
            <a:endParaRPr dirty="0"/>
          </a:p>
          <a:p>
            <a:r>
              <a:rPr b="0" dirty="0"/>
              <a:t>No alt text provided</a:t>
            </a:r>
            <a:endParaRPr dirty="0"/>
          </a:p>
          <a:p>
            <a:endParaRPr dirty="0"/>
          </a:p>
          <a:p>
            <a:r>
              <a:rPr b="1" dirty="0"/>
              <a:t>Week 37</a:t>
            </a:r>
            <a:endParaRPr dirty="0"/>
          </a:p>
          <a:p>
            <a:r>
              <a:rPr b="0" dirty="0"/>
              <a:t>No alt text provided</a:t>
            </a:r>
            <a:endParaRPr dirty="0"/>
          </a:p>
          <a:p>
            <a:endParaRPr dirty="0"/>
          </a:p>
          <a:p>
            <a:r>
              <a:rPr b="1" dirty="0"/>
              <a:t>Acc. thru Week 37</a:t>
            </a:r>
            <a:endParaRPr dirty="0"/>
          </a:p>
          <a:p>
            <a:r>
              <a:rPr b="0" dirty="0"/>
              <a:t>No alt text provided</a:t>
            </a:r>
            <a:endParaRPr dirty="0"/>
          </a:p>
          <a:p>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Container Soybeans Inspections (MT)</a:t>
            </a:r>
            <a:endParaRPr dirty="0"/>
          </a:p>
          <a:p>
            <a:r>
              <a:rPr b="0" dirty="0"/>
              <a:t>No alt text provided</a:t>
            </a:r>
            <a:endParaRPr dirty="0"/>
          </a:p>
          <a:p>
            <a:endParaRPr dirty="0"/>
          </a:p>
          <a:p>
            <a:r>
              <a:rPr b="1" dirty="0"/>
              <a:t>US Total Soybean Inspections (MT)</a:t>
            </a:r>
            <a:endParaRPr dirty="0"/>
          </a:p>
          <a:p>
            <a:r>
              <a:rPr b="0" dirty="0"/>
              <a:t>No alt text provided</a:t>
            </a:r>
            <a:endParaRPr dirty="0"/>
          </a:p>
          <a:p>
            <a:endParaRPr dirty="0"/>
          </a:p>
          <a:p>
            <a:r>
              <a:rPr b="1" dirty="0"/>
              <a:t>Week 37</a:t>
            </a:r>
            <a:endParaRPr dirty="0"/>
          </a:p>
          <a:p>
            <a:r>
              <a:rPr b="0" dirty="0"/>
              <a:t>No alt text provided</a:t>
            </a:r>
            <a:endParaRPr dirty="0"/>
          </a:p>
          <a:p>
            <a:endParaRPr dirty="0"/>
          </a:p>
          <a:p>
            <a:r>
              <a:rPr b="1" dirty="0"/>
              <a:t>Week 37</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Acc. thru Week 37</a:t>
            </a:r>
            <a:endParaRPr dirty="0"/>
          </a:p>
          <a:p>
            <a:r>
              <a:rPr b="0" dirty="0"/>
              <a:t>No alt text provided</a:t>
            </a:r>
            <a:endParaRPr dirty="0"/>
          </a:p>
          <a:p>
            <a:endParaRPr dirty="0"/>
          </a:p>
          <a:p>
            <a:r>
              <a:rPr b="1" dirty="0"/>
              <a:t>Acc. thru Week 37</a:t>
            </a:r>
            <a:endParaRPr dirty="0"/>
          </a:p>
          <a:p>
            <a:r>
              <a:rPr b="0" dirty="0"/>
              <a:t>No alt text provided</a:t>
            </a:r>
            <a:endParaRPr dirty="0"/>
          </a:p>
          <a:p>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MY 2025/26 Container Soybeans Inspections by Country (MT)</a:t>
            </a:r>
            <a:endParaRPr dirty="0"/>
          </a:p>
          <a:p>
            <a:r>
              <a:rPr b="0" dirty="0"/>
              <a:t>No alt text provided</a:t>
            </a:r>
            <a:endParaRPr dirty="0"/>
          </a:p>
          <a:p>
            <a:endParaRPr dirty="0"/>
          </a:p>
          <a:p>
            <a:r>
              <a:rPr b="1" dirty="0"/>
              <a:t>Container Soybeans Inspections (MT)</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U.S. Accumulated Soybeans Exports to World Total by MY (MT)</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Acc. thru Week 37</a:t>
            </a:r>
            <a:endParaRPr dirty="0"/>
          </a:p>
          <a:p>
            <a:r>
              <a:rPr b="0" dirty="0"/>
              <a:t>No alt text provided</a:t>
            </a:r>
            <a:endParaRPr dirty="0"/>
          </a:p>
          <a:p>
            <a:endParaRPr dirty="0"/>
          </a:p>
          <a:p>
            <a:r>
              <a:rPr b="1" dirty="0"/>
              <a:t>Weekly Exports - World Total - MY 25/26 (MT)</a:t>
            </a:r>
            <a:endParaRPr dirty="0"/>
          </a:p>
          <a:p>
            <a:r>
              <a:rPr b="0" dirty="0"/>
              <a:t>No alt text provided</a:t>
            </a:r>
            <a:endParaRPr dirty="0"/>
          </a:p>
          <a:p>
            <a:endParaRPr dirty="0"/>
          </a:p>
          <a:p>
            <a:r>
              <a:rPr b="1" dirty="0"/>
              <a:t>Weekly Net Sales - World Total - MY 25/26 (MT)</a:t>
            </a:r>
            <a:endParaRPr dirty="0"/>
          </a:p>
          <a:p>
            <a:r>
              <a:rPr b="0" dirty="0"/>
              <a:t>No alt text provided</a:t>
            </a:r>
            <a:endParaRPr dirty="0"/>
          </a:p>
          <a:p>
            <a:endParaRPr dirty="0"/>
          </a:p>
          <a:p>
            <a:r>
              <a:rPr b="1" dirty="0"/>
              <a:t>Week 37</a:t>
            </a:r>
            <a:endParaRPr dirty="0"/>
          </a:p>
          <a:p>
            <a:r>
              <a:rPr b="0" dirty="0"/>
              <a:t>No alt text provided</a:t>
            </a:r>
            <a:endParaRPr dirty="0"/>
          </a:p>
          <a:p>
            <a:endParaRPr dirty="0"/>
          </a:p>
          <a:p>
            <a:r>
              <a:rPr b="1" dirty="0"/>
              <a:t>Week 37</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shape</a:t>
            </a:r>
            <a:endParaRPr dirty="0"/>
          </a:p>
          <a:p>
            <a:r>
              <a:rPr b="0" dirty="0"/>
              <a:t>No alt text provided</a:t>
            </a:r>
            <a:endParaRPr dirty="0"/>
          </a:p>
          <a:p>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pivotTable</a:t>
            </a:r>
            <a:endParaRPr dirty="0"/>
          </a:p>
          <a:p>
            <a:r>
              <a:rPr b="0" dirty="0"/>
              <a:t>No alt text provided</a:t>
            </a:r>
            <a:endParaRPr dirty="0"/>
          </a:p>
          <a:p>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pivotTable</a:t>
            </a:r>
            <a:endParaRPr dirty="0"/>
          </a:p>
          <a:p>
            <a:r>
              <a:rPr b="0" dirty="0"/>
              <a:t>No alt text provided</a:t>
            </a:r>
            <a:endParaRPr dirty="0"/>
          </a:p>
          <a:p>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pivotTable</a:t>
            </a:r>
            <a:endParaRPr dirty="0"/>
          </a:p>
          <a:p>
            <a:r>
              <a:rPr b="0" dirty="0"/>
              <a:t>No alt text provided</a:t>
            </a:r>
            <a:endParaRPr dirty="0"/>
          </a:p>
          <a:p>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pivotTable</a:t>
            </a:r>
            <a:endParaRPr dirty="0"/>
          </a:p>
          <a:p>
            <a:r>
              <a:rPr b="0" dirty="0"/>
              <a:t>No alt text provided</a:t>
            </a:r>
            <a:endParaRPr dirty="0"/>
          </a:p>
          <a:p>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pivotTable</a:t>
            </a:r>
            <a:endParaRPr dirty="0"/>
          </a:p>
          <a:p>
            <a:r>
              <a:rPr b="0" dirty="0"/>
              <a:t>No alt text provided</a:t>
            </a:r>
            <a:endParaRPr dirty="0"/>
          </a:p>
          <a:p>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pivotTable</a:t>
            </a:r>
            <a:endParaRPr dirty="0"/>
          </a:p>
          <a:p>
            <a:r>
              <a:rPr b="0" dirty="0"/>
              <a:t>No alt text provided</a:t>
            </a:r>
            <a:endParaRPr dirty="0"/>
          </a:p>
          <a:p>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pivotTable</a:t>
            </a:r>
            <a:endParaRPr dirty="0"/>
          </a:p>
          <a:p>
            <a:r>
              <a:rPr b="0" dirty="0"/>
              <a:t>No alt text provided</a:t>
            </a:r>
            <a:endParaRPr dirty="0"/>
          </a:p>
          <a:p>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pivotTable</a:t>
            </a:r>
            <a:endParaRPr dirty="0"/>
          </a:p>
          <a:p>
            <a:r>
              <a:rPr b="0" dirty="0"/>
              <a:t>No alt text provided</a:t>
            </a:r>
            <a:endParaRPr dirty="0"/>
          </a:p>
          <a:p>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shape</a:t>
            </a:r>
            <a:endParaRPr dirty="0"/>
          </a:p>
          <a:p>
            <a:r>
              <a:rPr b="0" dirty="0"/>
              <a:t>No alt text provided</a:t>
            </a:r>
            <a:endParaRPr dirty="0"/>
          </a:p>
          <a:p>
            <a:endParaRPr dirty="0"/>
          </a:p>
          <a:p>
            <a:r>
              <a:rPr b="1" dirty="0"/>
              <a:t>pivotTable</a:t>
            </a:r>
            <a:endParaRPr dirty="0"/>
          </a:p>
          <a:p>
            <a:r>
              <a:rPr b="0" dirty="0"/>
              <a:t>No alt text provided</a:t>
            </a:r>
            <a:endParaRPr dirty="0"/>
          </a:p>
          <a:p>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MY 25/26 U.S. Soybeans Commitments - World Total (MT)</a:t>
            </a:r>
            <a:endParaRPr dirty="0"/>
          </a:p>
          <a:p>
            <a:r>
              <a:rPr b="0" dirty="0"/>
              <a:t>No alt text provided</a:t>
            </a:r>
            <a:endParaRPr dirty="0"/>
          </a:p>
          <a:p>
            <a:endParaRPr dirty="0"/>
          </a:p>
          <a:p>
            <a:r>
              <a:rPr b="1" dirty="0"/>
              <a:t>CMY Total Commitments - World Total (MT)</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U.S. Accumulated Soy Complex Exports to World Total by MY (MT)</a:t>
            </a:r>
            <a:endParaRPr dirty="0"/>
          </a:p>
          <a:p>
            <a:r>
              <a:rPr b="0" dirty="0"/>
              <a:t>No alt text provided</a:t>
            </a:r>
            <a:endParaRPr dirty="0"/>
          </a:p>
          <a:p>
            <a:endParaRPr dirty="0"/>
          </a:p>
          <a:p>
            <a:r>
              <a:rPr b="1" dirty="0"/>
              <a:t>Week 37</a:t>
            </a:r>
            <a:endParaRPr dirty="0"/>
          </a:p>
          <a:p>
            <a:r>
              <a:rPr b="0" dirty="0"/>
              <a:t>No alt text provided</a:t>
            </a:r>
            <a:endParaRPr dirty="0"/>
          </a:p>
          <a:p>
            <a:endParaRPr dirty="0"/>
          </a:p>
          <a:p>
            <a:r>
              <a:rPr b="1" dirty="0"/>
              <a:t>Weekly Exports - World Total - MY 25/26 (MT)</a:t>
            </a:r>
            <a:endParaRPr dirty="0"/>
          </a:p>
          <a:p>
            <a:r>
              <a:rPr b="0" dirty="0"/>
              <a:t>No alt text provided</a:t>
            </a:r>
            <a:endParaRPr dirty="0"/>
          </a:p>
          <a:p>
            <a:endParaRPr dirty="0"/>
          </a:p>
          <a:p>
            <a:r>
              <a:rPr b="1" dirty="0"/>
              <a:t>Weekly Net Sales - World Total - MY 25/26 (MT)</a:t>
            </a:r>
            <a:endParaRPr dirty="0"/>
          </a:p>
          <a:p>
            <a:r>
              <a:rPr b="0" dirty="0"/>
              <a:t>No alt text provided</a:t>
            </a:r>
            <a:endParaRPr dirty="0"/>
          </a:p>
          <a:p>
            <a:endParaRPr dirty="0"/>
          </a:p>
          <a:p>
            <a:r>
              <a:rPr b="1" dirty="0"/>
              <a:t>Week 37</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Week 37</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Whole Soybeans (Week 37)</a:t>
            </a:r>
            <a:endParaRPr dirty="0"/>
          </a:p>
          <a:p>
            <a:r>
              <a:rPr b="0" dirty="0"/>
              <a:t>No alt text provided</a:t>
            </a:r>
            <a:endParaRPr dirty="0"/>
          </a:p>
          <a:p>
            <a:endParaRPr dirty="0"/>
          </a:p>
          <a:p>
            <a:r>
              <a:rPr b="1" dirty="0"/>
              <a:t>Soybean Meal (Week 33)</a:t>
            </a:r>
            <a:endParaRPr dirty="0"/>
          </a:p>
          <a:p>
            <a:r>
              <a:rPr b="0" dirty="0"/>
              <a:t>No alt text provided</a:t>
            </a:r>
            <a:endParaRPr dirty="0"/>
          </a:p>
          <a:p>
            <a:endParaRPr dirty="0"/>
          </a:p>
          <a:p>
            <a:r>
              <a:rPr b="1" dirty="0"/>
              <a:t>Soybean Oil (Week 33)</a:t>
            </a:r>
            <a:endParaRPr dirty="0"/>
          </a:p>
          <a:p>
            <a:r>
              <a:rPr b="0" dirty="0"/>
              <a:t>No alt text provided</a:t>
            </a:r>
            <a:endParaRPr dirty="0"/>
          </a:p>
          <a:p>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Weekly Total Commitments - World Total by MY (MT)</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Acc. thru Week 37</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MY 25/26 Week 37 Net Sales - Top 10 U.S. Soybeans Export Buyers (MT)</a:t>
            </a:r>
            <a:endParaRPr dirty="0"/>
          </a:p>
          <a:p>
            <a:r>
              <a:rPr b="0" dirty="0"/>
              <a:t>No alt text provided</a:t>
            </a:r>
            <a:endParaRPr dirty="0"/>
          </a:p>
          <a:p>
            <a:endParaRPr dirty="0"/>
          </a:p>
          <a:p>
            <a:r>
              <a:rPr b="1" dirty="0"/>
              <a:t>MY 25/26 Week 37 - Top 10 U.S. Soybeans Export Destinations (MT)</a:t>
            </a:r>
            <a:endParaRPr dirty="0"/>
          </a:p>
          <a:p>
            <a:r>
              <a:rPr b="0" dirty="0"/>
              <a:t>No alt text provided</a:t>
            </a:r>
            <a:endParaRPr dirty="0"/>
          </a:p>
          <a:p>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U.S. Accumulated Soybeans Exports to China by MY (MT)</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Acc. thru Week 37</a:t>
            </a:r>
            <a:endParaRPr dirty="0"/>
          </a:p>
          <a:p>
            <a:r>
              <a:rPr b="0" dirty="0"/>
              <a:t>No alt text provided</a:t>
            </a:r>
            <a:endParaRPr dirty="0"/>
          </a:p>
          <a:p>
            <a:endParaRPr dirty="0"/>
          </a:p>
          <a:p>
            <a:r>
              <a:rPr b="1" dirty="0"/>
              <a:t>Weekly Exports - China - MY 25/26 (MT)</a:t>
            </a:r>
            <a:endParaRPr dirty="0"/>
          </a:p>
          <a:p>
            <a:r>
              <a:rPr b="0" dirty="0"/>
              <a:t>No alt text provided</a:t>
            </a:r>
            <a:endParaRPr dirty="0"/>
          </a:p>
          <a:p>
            <a:endParaRPr dirty="0"/>
          </a:p>
          <a:p>
            <a:r>
              <a:rPr b="1" dirty="0"/>
              <a:t>Weekly Net Sales - China - MY 25/26 (MT)</a:t>
            </a:r>
            <a:endParaRPr dirty="0"/>
          </a:p>
          <a:p>
            <a:r>
              <a:rPr b="0" dirty="0"/>
              <a:t>No alt text provided</a:t>
            </a:r>
            <a:endParaRPr dirty="0"/>
          </a:p>
          <a:p>
            <a:endParaRPr dirty="0"/>
          </a:p>
          <a:p>
            <a:r>
              <a:rPr b="1" dirty="0"/>
              <a:t>Week 37</a:t>
            </a:r>
            <a:endParaRPr dirty="0"/>
          </a:p>
          <a:p>
            <a:r>
              <a:rPr b="0" dirty="0"/>
              <a:t>No alt text provided</a:t>
            </a:r>
            <a:endParaRPr dirty="0"/>
          </a:p>
          <a:p>
            <a:endParaRPr dirty="0"/>
          </a:p>
          <a:p>
            <a:r>
              <a:rPr b="1" dirty="0"/>
              <a:t>Week 37</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MY 25/26 U.S. Soybeans Commitments - China (MT)</a:t>
            </a:r>
            <a:endParaRPr dirty="0"/>
          </a:p>
          <a:p>
            <a:r>
              <a:rPr b="0" dirty="0"/>
              <a:t>No alt text provided</a:t>
            </a:r>
            <a:endParaRPr dirty="0"/>
          </a:p>
          <a:p>
            <a:endParaRPr dirty="0"/>
          </a:p>
          <a:p>
            <a:r>
              <a:rPr b="1" dirty="0"/>
              <a:t>CMY Total Commitments - China (MT)</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U.S. Accumulated SBM Exports to World Total by MY (MT)</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Acc. thru Week 33</a:t>
            </a:r>
            <a:endParaRPr dirty="0"/>
          </a:p>
          <a:p>
            <a:r>
              <a:rPr b="0" dirty="0"/>
              <a:t>No alt text provided</a:t>
            </a:r>
            <a:endParaRPr dirty="0"/>
          </a:p>
          <a:p>
            <a:endParaRPr dirty="0"/>
          </a:p>
          <a:p>
            <a:r>
              <a:rPr b="1" dirty="0"/>
              <a:t>Weekly Exports - World Total - MY 25/26 (MT)</a:t>
            </a:r>
            <a:endParaRPr dirty="0"/>
          </a:p>
          <a:p>
            <a:r>
              <a:rPr b="0" dirty="0"/>
              <a:t>No alt text provided</a:t>
            </a:r>
            <a:endParaRPr dirty="0"/>
          </a:p>
          <a:p>
            <a:endParaRPr dirty="0"/>
          </a:p>
          <a:p>
            <a:r>
              <a:rPr b="1" dirty="0"/>
              <a:t>Weekly Net Sales - World Total - MY 25/26 (MT)</a:t>
            </a:r>
            <a:endParaRPr dirty="0"/>
          </a:p>
          <a:p>
            <a:r>
              <a:rPr b="0" dirty="0"/>
              <a:t>No alt text provided</a:t>
            </a:r>
            <a:endParaRPr dirty="0"/>
          </a:p>
          <a:p>
            <a:endParaRPr dirty="0"/>
          </a:p>
          <a:p>
            <a:r>
              <a:rPr b="1" dirty="0"/>
              <a:t>Week 33</a:t>
            </a:r>
            <a:endParaRPr dirty="0"/>
          </a:p>
          <a:p>
            <a:r>
              <a:rPr b="0" dirty="0"/>
              <a:t>No alt text provided</a:t>
            </a:r>
            <a:endParaRPr dirty="0"/>
          </a:p>
          <a:p>
            <a:endParaRPr dirty="0"/>
          </a:p>
          <a:p>
            <a:r>
              <a:rPr b="1" dirty="0"/>
              <a:t>Week 33</a:t>
            </a:r>
            <a:endParaRPr dirty="0"/>
          </a:p>
          <a:p>
            <a:r>
              <a:rPr b="0" dirty="0"/>
              <a:t>No alt text provided</a:t>
            </a:r>
            <a:endParaRPr dirty="0"/>
          </a:p>
          <a:p>
            <a:endParaRPr dirty="0"/>
          </a:p>
          <a:p>
            <a:r>
              <a:rPr b="1" dirty="0"/>
              <a:t>textbox</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textbox</a:t>
            </a:r>
            <a:endParaRPr dirty="0"/>
          </a:p>
          <a:p>
            <a:r>
              <a:rPr b="0" dirty="0"/>
              <a:t>No alt text provided</a:t>
            </a:r>
            <a:endParaRPr dirty="0"/>
          </a:p>
          <a:p>
            <a:endParaRPr dirty="0"/>
          </a:p>
          <a:p>
            <a:r>
              <a:rPr b="1" dirty="0"/>
              <a:t>MY 25/26 U.S. SBM Commitments - World Total (MT)</a:t>
            </a:r>
            <a:endParaRPr dirty="0"/>
          </a:p>
          <a:p>
            <a:r>
              <a:rPr b="0" dirty="0"/>
              <a:t>No alt text provided</a:t>
            </a:r>
            <a:endParaRPr dirty="0"/>
          </a:p>
          <a:p>
            <a:endParaRPr dirty="0"/>
          </a:p>
          <a:p>
            <a:r>
              <a:rPr b="1" dirty="0"/>
              <a:t>CMY Total Commitments - World Total (MT)</a:t>
            </a:r>
            <a:endParaRPr dirty="0"/>
          </a:p>
          <a:p>
            <a:r>
              <a:rPr b="0" dirty="0"/>
              <a:t>No alt text provided</a:t>
            </a:r>
            <a:endParaRPr dirty="0"/>
          </a:p>
          <a:p>
            <a:endParaRPr dirty="0"/>
          </a:p>
          <a:p>
            <a:r>
              <a:rPr b="1" dirty="0"/>
              <a:t>textbox</a:t>
            </a:r>
            <a:endParaRPr dirty="0"/>
          </a:p>
          <a:p>
            <a:r>
              <a:rPr b="0" dirty="0"/>
              <a:t>No alt text provided</a:t>
            </a:r>
            <a:endParaRPr dirty="0"/>
          </a:p>
          <a:p>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27ED9C8-F09A-4D9E-BEC0-4725162E21FF}" type="datetimeFigureOut">
              <a:rPr lang="en-US" smtClean="0"/>
              <a:t>5/21/2026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17476896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7ED9C8-F09A-4D9E-BEC0-4725162E21FF}" type="datetimeFigureOut">
              <a:rPr lang="en-US" smtClean="0"/>
              <a:t>5/21/2026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5532142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7ED9C8-F09A-4D9E-BEC0-4725162E21FF}" type="datetimeFigureOut">
              <a:rPr lang="en-US" smtClean="0"/>
              <a:t>5/21/2026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29826409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7ED9C8-F09A-4D9E-BEC0-4725162E21FF}" type="datetimeFigureOut">
              <a:rPr lang="en-US" smtClean="0"/>
              <a:t>5/21/2026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2144985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27ED9C8-F09A-4D9E-BEC0-4725162E21FF}" type="datetimeFigureOut">
              <a:rPr lang="en-US" smtClean="0"/>
              <a:t>5/21/2026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10268814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27ED9C8-F09A-4D9E-BEC0-4725162E21FF}" type="datetimeFigureOut">
              <a:rPr lang="en-US" smtClean="0"/>
              <a:t>5/21/2026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10043315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27ED9C8-F09A-4D9E-BEC0-4725162E21FF}" type="datetimeFigureOut">
              <a:rPr lang="en-US" smtClean="0"/>
              <a:t>5/21/2026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9256924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27ED9C8-F09A-4D9E-BEC0-4725162E21FF}" type="datetimeFigureOut">
              <a:rPr lang="en-US" smtClean="0"/>
              <a:t>5/21/2026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22809139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7ED9C8-F09A-4D9E-BEC0-4725162E21FF}" type="datetimeFigureOut">
              <a:rPr lang="en-US" smtClean="0"/>
              <a:t>5/21/2026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23581811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27ED9C8-F09A-4D9E-BEC0-4725162E21FF}" type="datetimeFigureOut">
              <a:rPr lang="en-US" smtClean="0"/>
              <a:t>5/21/2026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993390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27ED9C8-F09A-4D9E-BEC0-4725162E21FF}" type="datetimeFigureOut">
              <a:rPr lang="en-US" smtClean="0"/>
              <a:t>5/21/2026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28848075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7ED9C8-F09A-4D9E-BEC0-4725162E21FF}" type="datetimeFigureOut">
              <a:rPr lang="en-US" smtClean="0"/>
              <a:t>5/21/2026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7D807A-D3EC-4DEA-86E2-120E4093F1A6}" type="slidenum">
              <a:rPr lang="en-US" smtClean="0"/>
              <a:t>‹#›</a:t>
            </a:fld>
            <a:endParaRPr lang="en-US"/>
          </a:p>
        </p:txBody>
      </p:sp>
    </p:spTree>
    <p:extLst>
      <p:ext uri="{BB962C8B-B14F-4D97-AF65-F5344CB8AC3E}">
        <p14:creationId xmlns:p14="http://schemas.microsoft.com/office/powerpoint/2010/main" val="14236910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app.powerbi.com/groups/me/reports/7bdbb19c-76eb-4c69-a683-79da5b48b1e7/?pbi_source=PowerPoint" TargetMode="External"/><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hyperlink" Target="https://app.powerbi.com/groups/me/reports/7bdbb19c-76eb-4c69-a683-79da5b48b1e7/?pbi_source=PowerPoint" TargetMode="External"/><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hyperlink" Target="https://app.powerbi.com/groups/me/reports/7bdbb19c-76eb-4c69-a683-79da5b48b1e7/?pbi_source=PowerPoint" TargetMode="External"/><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hyperlink" Target="https://app.powerbi.com/groups/me/reports/7bdbb19c-76eb-4c69-a683-79da5b48b1e7/?pbi_source=PowerPoint" TargetMode="External"/><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hyperlink" Target="https://app.powerbi.com/groups/me/reports/7bdbb19c-76eb-4c69-a683-79da5b48b1e7/?pbi_source=PowerPoint" TargetMode="External"/><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hyperlink" Target="https://app.powerbi.com/groups/me/reports/7bdbb19c-76eb-4c69-a683-79da5b48b1e7/?pbi_source=PowerPoint" TargetMode="External"/><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hyperlink" Target="https://app.powerbi.com/groups/me/reports/7bdbb19c-76eb-4c69-a683-79da5b48b1e7/?pbi_source=PowerPoint" TargetMode="External"/><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hyperlink" Target="https://app.powerbi.com/groups/me/reports/7bdbb19c-76eb-4c69-a683-79da5b48b1e7/?pbi_source=PowerPoint" TargetMode="External"/><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hyperlink" Target="https://app.powerbi.com/groups/me/reports/7bdbb19c-76eb-4c69-a683-79da5b48b1e7/?pbi_source=PowerPoint" TargetMode="External"/><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hyperlink" Target="https://app.powerbi.com/groups/me/reports/7bdbb19c-76eb-4c69-a683-79da5b48b1e7/?pbi_source=PowerPoint" TargetMode="External"/><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hyperlink" Target="https://app.powerbi.com/groups/me/reports/7bdbb19c-76eb-4c69-a683-79da5b48b1e7/?pbi_source=PowerPoint" TargetMode="External"/><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hyperlink" Target="https://app.powerbi.com/groups/me/reports/7bdbb19c-76eb-4c69-a683-79da5b48b1e7/?pbi_source=PowerPoint" TargetMode="External"/><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hyperlink" Target="https://app.powerbi.com/groups/me/reports/7bdbb19c-76eb-4c69-a683-79da5b48b1e7/?pbi_source=PowerPoint" TargetMode="External"/><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hyperlink" Target="https://app.powerbi.com/groups/me/reports/7bdbb19c-76eb-4c69-a683-79da5b48b1e7/?pbi_source=PowerPoint" TargetMode="External"/><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hyperlink" Target="https://app.powerbi.com/groups/me/reports/7bdbb19c-76eb-4c69-a683-79da5b48b1e7/?pbi_source=PowerPoint" TargetMode="External"/><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hyperlink" Target="https://app.powerbi.com/groups/me/reports/7bdbb19c-76eb-4c69-a683-79da5b48b1e7/?pbi_source=PowerPoint" TargetMode="External"/><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hyperlink" Target="https://app.powerbi.com/groups/me/reports/7bdbb19c-76eb-4c69-a683-79da5b48b1e7/?pbi_source=PowerPoint" TargetMode="External"/><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hyperlink" Target="https://app.powerbi.com/groups/me/reports/7bdbb19c-76eb-4c69-a683-79da5b48b1e7/?pbi_source=PowerPoint" TargetMode="External"/><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hyperlink" Target="https://app.powerbi.com/groups/me/reports/7bdbb19c-76eb-4c69-a683-79da5b48b1e7/?pbi_source=PowerPoint" TargetMode="External"/><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hyperlink" Target="https://app.powerbi.com/groups/me/reports/7bdbb19c-76eb-4c69-a683-79da5b48b1e7/?pbi_source=PowerPoint" TargetMode="External"/><Relationship Id="rId2" Type="http://schemas.openxmlformats.org/officeDocument/2006/relationships/notesSlide" Target="../notesSlides/notesSlide27.xml"/><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hyperlink" Target="https://app.powerbi.com/groups/me/reports/7bdbb19c-76eb-4c69-a683-79da5b48b1e7/?pbi_source=PowerPoint" TargetMode="External"/><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hyperlink" Target="https://app.powerbi.com/groups/me/reports/7bdbb19c-76eb-4c69-a683-79da5b48b1e7/?pbi_source=PowerPoint" TargetMode="External"/><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hyperlink" Target="https://app.powerbi.com/groups/me/reports/7bdbb19c-76eb-4c69-a683-79da5b48b1e7/?pbi_source=PowerPoint" TargetMode="External"/><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hyperlink" Target="https://app.powerbi.com/groups/me/reports/7bdbb19c-76eb-4c69-a683-79da5b48b1e7/?pbi_source=PowerPoint" TargetMode="External"/><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hyperlink" Target="https://app.powerbi.com/groups/me/reports/7bdbb19c-76eb-4c69-a683-79da5b48b1e7/?pbi_source=PowerPoint" TargetMode="External"/><Relationship Id="rId2" Type="http://schemas.openxmlformats.org/officeDocument/2006/relationships/notesSlide" Target="../notesSlides/notesSlide31.xml"/><Relationship Id="rId1" Type="http://schemas.openxmlformats.org/officeDocument/2006/relationships/slideLayout" Target="../slideLayouts/slideLayout8.xml"/><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3" Type="http://schemas.openxmlformats.org/officeDocument/2006/relationships/hyperlink" Target="https://app.powerbi.com/groups/me/reports/7bdbb19c-76eb-4c69-a683-79da5b48b1e7/?pbi_source=PowerPoint" TargetMode="External"/><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hyperlink" Target="https://app.powerbi.com/groups/me/reports/7bdbb19c-76eb-4c69-a683-79da5b48b1e7/?pbi_source=PowerPoint" TargetMode="External"/><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hyperlink" Target="https://app.powerbi.com/groups/me/reports/7bdbb19c-76eb-4c69-a683-79da5b48b1e7/?pbi_source=PowerPoint" TargetMode="External"/><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hyperlink" Target="https://app.powerbi.com/groups/me/reports/7bdbb19c-76eb-4c69-a683-79da5b48b1e7/?pbi_source=PowerPoint" TargetMode="External"/><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hyperlink" Target="https://app.powerbi.com/groups/me/reports/7bdbb19c-76eb-4c69-a683-79da5b48b1e7/?pbi_source=PowerPoint" TargetMode="External"/><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hyperlink" Target="https://app.powerbi.com/groups/me/reports/7bdbb19c-76eb-4c69-a683-79da5b48b1e7/?pbi_source=PowerPoint" TargetMode="External"/><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extbox ,shape ,textbox.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ExportSalesCover</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extbox ,textbox ,MY 25/26 Week 33 Net Sales - Top 10 U.S. SBM Export Buyers (MT) ,MY 25/26 Week 33 - Top 10 U.S. SBM Export Destinations (MT).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Weekly Sales - SBM - World</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U.S. Accumulated SBO Exports to World Total by MY (MT) ,textbox ,Acc. thru Week 33 ,Weekly Exports - World Total - MY 25/26 (MT) ,Weekly Net Sales - World Total - MY 25/26 (MT) ,Week 33 ,Week 33 ,textbox ,textbox.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Export Pace - SBO - World</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extbox ,MY 25/26 U.S. SBO Commitments - World Total (MT) ,CMY Total Commitments - World Total (MT) ,textbox.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Export Commitments - SBO - World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extbox ,textbox ,MY 25/26 Week 33 Net Sales - Top 10 U.S. SBO Export Buyers (MT) ,MY 25/26 Week 33 - Top 10 U.S. SBO Export Destinations (MT).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Weekly Sales - SBO - World</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U.S. Accumulated Soy Complex Exports to World Total by MY (MT) ,Week 37 ,Weekly Exports - World Total - MY 25/26 (MT) ,Weekly Net Sales - World Total - MY 25/26 (MT) ,Week 37 ,textbox ,textbox ,Week 37 ,textbox.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Export Pace - All Commodities - World</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extbox ,shape.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FGISCover</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extbox ,U.S. Soybeans Export Inspections  (MT) ,textbox ,textbox.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Inspections by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extbox ,U.S. Gulf Soybean Inspections (MT) ,Week 37 ,textbox ,Acc. thru Week 37 ,U.S. PNW Soybean Inspections (MT) ,Week 37 ,Acc. thru Week 37.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Inspections - Region</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extbox ,Container Soybeans Inspections (MT) ,US Total Soybean Inspections (MT) ,Week 37 ,Week 37 ,textbox ,Acc. thru Week 37 ,Acc. thru Week 37.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Inspections by Carrier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extbox ,MY 2025/26 Container Soybeans Inspections by Country (MT) ,Container Soybeans Inspections (MT) ,textbox.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Inspections by Carrier and Country</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U.S. Accumulated Soybeans Exports to World Total by MY (MT) ,textbox ,Acc. thru Week 37 ,Weekly Exports - World Total - MY 25/26 (MT) ,Weekly Net Sales - World Total - MY 25/26 (MT) ,Week 37 ,Week 37 ,textbox ,textbox.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Export Pace - SB - World</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extbox ,textbox ,shape.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DestinationsCover</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extbox ,textbox ,shape ,pivotTable.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Commit- WSB</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extbox ,textbox ,shape ,pivotTable.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AccExp- WSB</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extbox ,textbox ,shape ,pivotTable.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OutSales- WSB</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extbox ,textbox ,shape ,pivotTable.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Commit- SBM</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extbox ,textbox ,shape ,pivotTable.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AccExp- SBM</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extbox ,textbox ,shape ,pivotTable.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OutSales- SBM</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extbox ,textbox ,shape ,pivotTable.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Commit- SBO</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extbox ,textbox ,shape ,pivotTable.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AccExp- SBO</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extbox ,textbox ,shape ,pivotTable.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OutSales- SBO</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extbox ,MY 25/26 U.S. Soybeans Commitments - World Total (MT) ,CMY Total Commitments - World Total (MT) ,textbox.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Export Commitments - SB - World</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U.S. Accumulated Soy Complex Exports to World Total by MY (MT) ,Week 37 ,Weekly Exports - World Total - MY 25/26 (MT) ,Weekly Net Sales - World Total - MY 25/26 (MT) ,Week 37 ,textbox ,Week 37 ,textbox.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Export Pace - Soy Complex - World</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extbox ,textbox ,Whole Soybeans (Week 37) ,Soybean Meal (Week 33) ,Soybean Oil (Week 33).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Top 10 MS Changes_Vertical</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Weekly Total Commitments - World Total by MY (MT) ,textbox ,Acc. thru Week 37 ,textbox.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Duplicate of Export Pace - SB - World</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extbox ,textbox ,MY 25/26 Week 37 Net Sales - Top 10 U.S. Soybeans Export Buyers (MT) ,MY 25/26 Week 37 - Top 10 U.S. Soybeans Export Destinations (MT).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Weekly Sales - SB - World</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U.S. Accumulated Soybeans Exports to China by MY (MT) ,textbox ,Acc. thru Week 37 ,Weekly Exports - China - MY 25/26 (MT) ,Weekly Net Sales - China - MY 25/26 (MT) ,Week 37 ,Week 37 ,textbox ,textbox.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Export Pace - SB - China</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extbox ,MY 25/26 U.S. Soybeans Commitments - China (MT) ,CMY Total Commitments - China (MT) ,textbox.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Export Commitments - SB - China</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U.S. Accumulated SBM Exports to World Total by MY (MT) ,textbox ,Acc. thru Week 33 ,Weekly Exports - World Total - MY 25/26 (MT) ,Weekly Net Sales - World Total - MY 25/26 (MT) ,Week 33 ,Week 33 ,textbox ,textbox.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Export Pace - SBM - World</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extbox ,MY 25/26 U.S. SBM Commitments - World Total (MT) ,CMY Total Commitments - World Total (MT) ,textbox. Please refer to the notes on this slide for details">
            <a:hlinkClick r:id="rId3"/>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00" y="0"/>
            <a:ext cx="12020550" cy="6858000"/>
          </a:xfrm>
          <a:prstGeom prst="rect">
            <a:avLst/>
          </a:prstGeom>
          <a:noFill/>
        </p:spPr>
      </p:pic>
      <p:sp>
        <p:nvSpPr>
          <p:cNvPr id="4" name="Title" hidden="1"/>
          <p:cNvSpPr>
            <a:spLocks noGrp="1"/>
          </p:cNvSpPr>
          <p:nvPr>
            <p:ph type="title"/>
          </p:nvPr>
        </p:nvSpPr>
        <p:spPr/>
        <p:txBody>
          <a:bodyPr/>
          <a:lstStyle/>
          <a:p>
            <a:r>
              <a:t>Export Commitments - SBM - World</a:t>
            </a:r>
          </a:p>
        </p:txBody>
      </p:sp>
    </p:spTree>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5</TotalTime>
  <Words>1443</Words>
  <Application>Microsoft Office PowerPoint</Application>
  <PresentationFormat>Widescreen</PresentationFormat>
  <Paragraphs>474</Paragraphs>
  <Slides>31</Slides>
  <Notes>31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Aptos</vt:lpstr>
      <vt:lpstr>Arial</vt:lpstr>
      <vt:lpstr>Calibri</vt:lpstr>
      <vt:lpstr>Calibri Light</vt:lpstr>
      <vt:lpstr>Custom Design</vt:lpstr>
      <vt:lpstr>ExportSalesCover</vt:lpstr>
      <vt:lpstr>Export Pace - SB - World</vt:lpstr>
      <vt:lpstr>Export Commitments - SB - World</vt:lpstr>
      <vt:lpstr>Duplicate of Export Pace - SB - World</vt:lpstr>
      <vt:lpstr>Weekly Sales - SB - World</vt:lpstr>
      <vt:lpstr>Export Pace - SB - China</vt:lpstr>
      <vt:lpstr>Export Commitments - SB - China</vt:lpstr>
      <vt:lpstr>Export Pace - SBM - World</vt:lpstr>
      <vt:lpstr>Export Commitments - SBM - World</vt:lpstr>
      <vt:lpstr>Weekly Sales - SBM - World</vt:lpstr>
      <vt:lpstr>Export Pace - SBO - World</vt:lpstr>
      <vt:lpstr>Export Commitments - SBO - World</vt:lpstr>
      <vt:lpstr>Weekly Sales - SBO - World</vt:lpstr>
      <vt:lpstr>Export Pace - All Commodities - World</vt:lpstr>
      <vt:lpstr>FGISCover</vt:lpstr>
      <vt:lpstr>Inspections by Region</vt:lpstr>
      <vt:lpstr>Inspections - Region</vt:lpstr>
      <vt:lpstr>Inspections by Carrier</vt:lpstr>
      <vt:lpstr>Inspections by Carrier and Country</vt:lpstr>
      <vt:lpstr>DestinationsCover</vt:lpstr>
      <vt:lpstr>Commit- WSB</vt:lpstr>
      <vt:lpstr>AccExp- WSB</vt:lpstr>
      <vt:lpstr>OutSales- WSB</vt:lpstr>
      <vt:lpstr>Commit- SBM</vt:lpstr>
      <vt:lpstr>AccExp- SBM</vt:lpstr>
      <vt:lpstr>OutSales- SBM</vt:lpstr>
      <vt:lpstr>Commit- SBO</vt:lpstr>
      <vt:lpstr>AccExp- SBO</vt:lpstr>
      <vt:lpstr>OutSales- SBO</vt:lpstr>
      <vt:lpstr>Export Pace - Soy Complex - World</vt:lpstr>
      <vt:lpstr>Top 10 MS Changes_Vertical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Power BI</dc:creator>
  <cp:lastModifiedBy>Lee Singleton</cp:lastModifiedBy>
  <cp:revision>5</cp:revision>
  <dcterms:created xsi:type="dcterms:W3CDTF">2016-09-04T11:54:55Z</dcterms:created>
  <dcterms:modified xsi:type="dcterms:W3CDTF">2026-05-21T16:59:27Z</dcterms:modified>
</cp:coreProperties>
</file>