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C910"/>
    <a:srgbClr val="D9D9D9"/>
    <a:srgbClr val="D3D3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86410" autoAdjust="0"/>
  </p:normalViewPr>
  <p:slideViewPr>
    <p:cSldViewPr snapToGrid="0" snapToObjects="1">
      <p:cViewPr varScale="1">
        <p:scale>
          <a:sx n="103" d="100"/>
          <a:sy n="103" d="100"/>
        </p:scale>
        <p:origin x="114" y="24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EDB9AF-0D1D-4E2E-B900-14A5CEE4E9A1}" type="datetimeFigureOut">
              <a:rPr lang="en-US" smtClean="0"/>
              <a:t>6/26/2025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7E9017-90E2-4FC5-ABD7-616162CF18C4}" type="slidenum">
              <a:rPr lang="en-US" smtClean="0"/>
              <a:t>‹#›</a:t>
            </a:fld>
            <a:endParaRPr lang="en-US"/>
          </a:p>
        </p:txBody>
      </p:sp>
    </p:spTree>
    <p:extLst>
      <p:ext uri="{BB962C8B-B14F-4D97-AF65-F5344CB8AC3E}">
        <p14:creationId xmlns:p14="http://schemas.microsoft.com/office/powerpoint/2010/main" val="1850174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shape</a:t>
            </a:r>
            <a:endParaRPr dirty="0"/>
          </a:p>
          <a:p>
            <a:r>
              <a:rPr b="0" dirty="0"/>
              <a:t>No alt text provided</a:t>
            </a:r>
            <a:endParaRPr dirty="0"/>
          </a:p>
          <a:p>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MY 24/25 Week 38 Net Sales - Top 10 U.S. SBM Export Buyers (MT)</a:t>
            </a:r>
            <a:endParaRPr dirty="0"/>
          </a:p>
          <a:p>
            <a:r>
              <a:rPr b="0" dirty="0"/>
              <a:t>No alt text provided</a:t>
            </a:r>
            <a:endParaRPr dirty="0"/>
          </a:p>
          <a:p>
            <a:endParaRPr dirty="0"/>
          </a:p>
          <a:p>
            <a:r>
              <a:rPr b="1" dirty="0"/>
              <a:t>MY 24/25 Week 38 - Top 10 U.S. SBM Export Destinations (MT)</a:t>
            </a:r>
            <a:endParaRPr dirty="0"/>
          </a:p>
          <a:p>
            <a:r>
              <a:rPr b="0" dirty="0"/>
              <a:t>No alt text provided</a:t>
            </a:r>
            <a:endParaRPr dirty="0"/>
          </a:p>
          <a:p>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U.S. Accumulated SBO Exports to World Total by MY (MT)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Acc. thru Week 38</a:t>
            </a:r>
            <a:endParaRPr dirty="0"/>
          </a:p>
          <a:p>
            <a:r>
              <a:rPr b="0" dirty="0"/>
              <a:t>No alt text provided</a:t>
            </a:r>
            <a:endParaRPr dirty="0"/>
          </a:p>
          <a:p>
            <a:endParaRPr dirty="0"/>
          </a:p>
          <a:p>
            <a:r>
              <a:rPr b="1" dirty="0"/>
              <a:t>Weekly Exports - World Total - MY 24/25 (MT)</a:t>
            </a:r>
            <a:endParaRPr dirty="0"/>
          </a:p>
          <a:p>
            <a:r>
              <a:rPr b="0" dirty="0"/>
              <a:t>No alt text provided</a:t>
            </a:r>
            <a:endParaRPr dirty="0"/>
          </a:p>
          <a:p>
            <a:endParaRPr dirty="0"/>
          </a:p>
          <a:p>
            <a:r>
              <a:rPr b="1" dirty="0"/>
              <a:t>Weekly Net Sales - World Total - MY 24/25 (MT)</a:t>
            </a:r>
            <a:endParaRPr dirty="0"/>
          </a:p>
          <a:p>
            <a:r>
              <a:rPr b="0" dirty="0"/>
              <a:t>No alt text provided</a:t>
            </a:r>
            <a:endParaRPr dirty="0"/>
          </a:p>
          <a:p>
            <a:endParaRPr dirty="0"/>
          </a:p>
          <a:p>
            <a:r>
              <a:rPr b="1" dirty="0"/>
              <a:t>Week 38</a:t>
            </a:r>
            <a:endParaRPr dirty="0"/>
          </a:p>
          <a:p>
            <a:r>
              <a:rPr b="0" dirty="0"/>
              <a:t>No alt text provided</a:t>
            </a:r>
            <a:endParaRPr dirty="0"/>
          </a:p>
          <a:p>
            <a:endParaRPr dirty="0"/>
          </a:p>
          <a:p>
            <a:r>
              <a:rPr b="1" dirty="0"/>
              <a:t>Week 38</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MY 24/25 U.S. SBO Commitments - World Total (MT)</a:t>
            </a:r>
            <a:endParaRPr dirty="0"/>
          </a:p>
          <a:p>
            <a:r>
              <a:rPr b="0" dirty="0"/>
              <a:t>No alt text provided</a:t>
            </a:r>
            <a:endParaRPr dirty="0"/>
          </a:p>
          <a:p>
            <a:endParaRPr dirty="0"/>
          </a:p>
          <a:p>
            <a:r>
              <a:rPr b="1" dirty="0"/>
              <a:t>CMY Total Commitments - World Total (MT)</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MY 24/25 Week 38 Net Sales - Top 10 U.S. SBO Export Buyers (MT)</a:t>
            </a:r>
            <a:endParaRPr dirty="0"/>
          </a:p>
          <a:p>
            <a:r>
              <a:rPr b="0" dirty="0"/>
              <a:t>No alt text provided</a:t>
            </a:r>
            <a:endParaRPr dirty="0"/>
          </a:p>
          <a:p>
            <a:endParaRPr dirty="0"/>
          </a:p>
          <a:p>
            <a:r>
              <a:rPr b="1" dirty="0"/>
              <a:t>MY 24/25 Week 38 - Top 10 U.S. SBO Export Destinations (MT)</a:t>
            </a:r>
            <a:endParaRPr dirty="0"/>
          </a:p>
          <a:p>
            <a:r>
              <a:rPr b="0" dirty="0"/>
              <a:t>No alt text provided</a:t>
            </a:r>
            <a:endParaRPr dirty="0"/>
          </a:p>
          <a:p>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U.S. Accumulated Soy Complex Exports to World Total by MY (MT)</a:t>
            </a:r>
            <a:endParaRPr dirty="0"/>
          </a:p>
          <a:p>
            <a:r>
              <a:rPr b="0" dirty="0"/>
              <a:t>No alt text provided</a:t>
            </a:r>
            <a:endParaRPr dirty="0"/>
          </a:p>
          <a:p>
            <a:endParaRPr dirty="0"/>
          </a:p>
          <a:p>
            <a:r>
              <a:rPr b="1" dirty="0"/>
              <a:t>Week 42</a:t>
            </a:r>
            <a:endParaRPr dirty="0"/>
          </a:p>
          <a:p>
            <a:r>
              <a:rPr b="0" dirty="0"/>
              <a:t>No alt text provided</a:t>
            </a:r>
            <a:endParaRPr dirty="0"/>
          </a:p>
          <a:p>
            <a:endParaRPr dirty="0"/>
          </a:p>
          <a:p>
            <a:r>
              <a:rPr b="1" dirty="0"/>
              <a:t>Weekly Exports - World Total - MY 24/25 (MT)</a:t>
            </a:r>
            <a:endParaRPr dirty="0"/>
          </a:p>
          <a:p>
            <a:r>
              <a:rPr b="0" dirty="0"/>
              <a:t>No alt text provided</a:t>
            </a:r>
            <a:endParaRPr dirty="0"/>
          </a:p>
          <a:p>
            <a:endParaRPr dirty="0"/>
          </a:p>
          <a:p>
            <a:r>
              <a:rPr b="1" dirty="0"/>
              <a:t>Weekly Net Sales - World Total - MY 24/25 (MT)</a:t>
            </a:r>
            <a:endParaRPr dirty="0"/>
          </a:p>
          <a:p>
            <a:r>
              <a:rPr b="0" dirty="0"/>
              <a:t>No alt text provided</a:t>
            </a:r>
            <a:endParaRPr dirty="0"/>
          </a:p>
          <a:p>
            <a:endParaRPr dirty="0"/>
          </a:p>
          <a:p>
            <a:r>
              <a:rPr b="1" dirty="0"/>
              <a:t>Week 42</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Week 42</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shape</a:t>
            </a:r>
            <a:endParaRPr dirty="0"/>
          </a:p>
          <a:p>
            <a:r>
              <a:rPr b="0" dirty="0"/>
              <a:t>No alt text provided</a:t>
            </a:r>
            <a:endParaRPr dirty="0"/>
          </a:p>
          <a:p>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U.S. Soybeans Export Inspections  (MT)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U.S. Gulf Soybean Inspections (MT)</a:t>
            </a:r>
            <a:endParaRPr dirty="0"/>
          </a:p>
          <a:p>
            <a:r>
              <a:rPr b="0" dirty="0"/>
              <a:t>No alt text provided</a:t>
            </a:r>
            <a:endParaRPr dirty="0"/>
          </a:p>
          <a:p>
            <a:endParaRPr dirty="0"/>
          </a:p>
          <a:p>
            <a:r>
              <a:rPr b="1" dirty="0"/>
              <a:t>Week 42</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Acc. thru Week 42</a:t>
            </a:r>
            <a:endParaRPr dirty="0"/>
          </a:p>
          <a:p>
            <a:r>
              <a:rPr b="0" dirty="0"/>
              <a:t>No alt text provided</a:t>
            </a:r>
            <a:endParaRPr dirty="0"/>
          </a:p>
          <a:p>
            <a:endParaRPr dirty="0"/>
          </a:p>
          <a:p>
            <a:r>
              <a:rPr b="1" dirty="0"/>
              <a:t>U.S. PNW Soybean Inspections (MT)</a:t>
            </a:r>
            <a:endParaRPr dirty="0"/>
          </a:p>
          <a:p>
            <a:r>
              <a:rPr b="0" dirty="0"/>
              <a:t>No alt text provided</a:t>
            </a:r>
            <a:endParaRPr dirty="0"/>
          </a:p>
          <a:p>
            <a:endParaRPr dirty="0"/>
          </a:p>
          <a:p>
            <a:r>
              <a:rPr b="1" dirty="0"/>
              <a:t>Week 42</a:t>
            </a:r>
            <a:endParaRPr dirty="0"/>
          </a:p>
          <a:p>
            <a:r>
              <a:rPr b="0" dirty="0"/>
              <a:t>No alt text provided</a:t>
            </a:r>
            <a:endParaRPr dirty="0"/>
          </a:p>
          <a:p>
            <a:endParaRPr dirty="0"/>
          </a:p>
          <a:p>
            <a:r>
              <a:rPr b="1" dirty="0"/>
              <a:t>Acc. thru Week 42</a:t>
            </a:r>
            <a:endParaRPr dirty="0"/>
          </a:p>
          <a:p>
            <a:r>
              <a:rPr b="0" dirty="0"/>
              <a:t>No alt text provided</a:t>
            </a:r>
            <a:endParaRPr dirty="0"/>
          </a:p>
          <a:p>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Container Soybeans Inspections (MT)</a:t>
            </a:r>
            <a:endParaRPr dirty="0"/>
          </a:p>
          <a:p>
            <a:r>
              <a:rPr b="0" dirty="0"/>
              <a:t>No alt text provided</a:t>
            </a:r>
            <a:endParaRPr dirty="0"/>
          </a:p>
          <a:p>
            <a:endParaRPr dirty="0"/>
          </a:p>
          <a:p>
            <a:r>
              <a:rPr b="1" dirty="0"/>
              <a:t>US Total Soybean Inspections (MT)</a:t>
            </a:r>
            <a:endParaRPr dirty="0"/>
          </a:p>
          <a:p>
            <a:r>
              <a:rPr b="0" dirty="0"/>
              <a:t>No alt text provided</a:t>
            </a:r>
            <a:endParaRPr dirty="0"/>
          </a:p>
          <a:p>
            <a:endParaRPr dirty="0"/>
          </a:p>
          <a:p>
            <a:r>
              <a:rPr b="1" dirty="0"/>
              <a:t>Week 42</a:t>
            </a:r>
            <a:endParaRPr dirty="0"/>
          </a:p>
          <a:p>
            <a:r>
              <a:rPr b="0" dirty="0"/>
              <a:t>No alt text provided</a:t>
            </a:r>
            <a:endParaRPr dirty="0"/>
          </a:p>
          <a:p>
            <a:endParaRPr dirty="0"/>
          </a:p>
          <a:p>
            <a:r>
              <a:rPr b="1" dirty="0"/>
              <a:t>Week 42</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Acc. thru Week 42</a:t>
            </a:r>
            <a:endParaRPr dirty="0"/>
          </a:p>
          <a:p>
            <a:r>
              <a:rPr b="0" dirty="0"/>
              <a:t>No alt text provided</a:t>
            </a:r>
            <a:endParaRPr dirty="0"/>
          </a:p>
          <a:p>
            <a:endParaRPr dirty="0"/>
          </a:p>
          <a:p>
            <a:r>
              <a:rPr b="1" dirty="0"/>
              <a:t>Acc. thru Week 42</a:t>
            </a:r>
            <a:endParaRPr dirty="0"/>
          </a:p>
          <a:p>
            <a:r>
              <a:rPr b="0" dirty="0"/>
              <a:t>No alt text provided</a:t>
            </a:r>
            <a:endParaRPr dirty="0"/>
          </a:p>
          <a:p>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MY 2024/25 Container Soybeans Inspections by Country (MT)</a:t>
            </a:r>
            <a:endParaRPr dirty="0"/>
          </a:p>
          <a:p>
            <a:r>
              <a:rPr b="0" dirty="0"/>
              <a:t>No alt text provided</a:t>
            </a:r>
            <a:endParaRPr dirty="0"/>
          </a:p>
          <a:p>
            <a:endParaRPr dirty="0"/>
          </a:p>
          <a:p>
            <a:r>
              <a:rPr b="1" dirty="0"/>
              <a:t>Container Soybeans Inspections (MT)</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U.S. Accumulated Soybeans Exports to World Total by MY (MT)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Acc. thru Week 42</a:t>
            </a:r>
            <a:endParaRPr dirty="0"/>
          </a:p>
          <a:p>
            <a:r>
              <a:rPr b="0" dirty="0"/>
              <a:t>No alt text provided</a:t>
            </a:r>
            <a:endParaRPr dirty="0"/>
          </a:p>
          <a:p>
            <a:endParaRPr dirty="0"/>
          </a:p>
          <a:p>
            <a:r>
              <a:rPr b="1" dirty="0"/>
              <a:t>Weekly Exports - World Total - MY 24/25 (MT)</a:t>
            </a:r>
            <a:endParaRPr dirty="0"/>
          </a:p>
          <a:p>
            <a:r>
              <a:rPr b="0" dirty="0"/>
              <a:t>No alt text provided</a:t>
            </a:r>
            <a:endParaRPr dirty="0"/>
          </a:p>
          <a:p>
            <a:endParaRPr dirty="0"/>
          </a:p>
          <a:p>
            <a:r>
              <a:rPr b="1" dirty="0"/>
              <a:t>Weekly Net Sales - World Total - MY 24/25 (MT)</a:t>
            </a:r>
            <a:endParaRPr dirty="0"/>
          </a:p>
          <a:p>
            <a:r>
              <a:rPr b="0" dirty="0"/>
              <a:t>No alt text provided</a:t>
            </a:r>
            <a:endParaRPr dirty="0"/>
          </a:p>
          <a:p>
            <a:endParaRPr dirty="0"/>
          </a:p>
          <a:p>
            <a:r>
              <a:rPr b="1" dirty="0"/>
              <a:t>Week 42</a:t>
            </a:r>
            <a:endParaRPr dirty="0"/>
          </a:p>
          <a:p>
            <a:r>
              <a:rPr b="0" dirty="0"/>
              <a:t>No alt text provided</a:t>
            </a:r>
            <a:endParaRPr dirty="0"/>
          </a:p>
          <a:p>
            <a:endParaRPr dirty="0"/>
          </a:p>
          <a:p>
            <a:r>
              <a:rPr b="1" dirty="0"/>
              <a:t>Week 42</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shape</a:t>
            </a:r>
            <a:endParaRPr dirty="0"/>
          </a:p>
          <a:p>
            <a:r>
              <a:rPr b="0" dirty="0"/>
              <a:t>No alt text provided</a:t>
            </a:r>
            <a:endParaRPr dirty="0"/>
          </a:p>
          <a:p>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MY 24/25 U.S. Soybeans Total Commitments by Destination (MT)</a:t>
            </a:r>
            <a:endParaRPr dirty="0"/>
          </a:p>
          <a:p>
            <a:r>
              <a:rPr b="0" dirty="0"/>
              <a:t>No alt text provided</a:t>
            </a:r>
            <a:endParaRPr dirty="0"/>
          </a:p>
          <a:p>
            <a:endParaRPr dirty="0"/>
          </a:p>
          <a:p>
            <a:r>
              <a:rPr b="1" dirty="0"/>
              <a:t>U.S. Total Commitments - Top 10 Soybeans Buyers (MT)</a:t>
            </a:r>
            <a:endParaRPr dirty="0"/>
          </a:p>
          <a:p>
            <a:r>
              <a:rPr b="0" dirty="0"/>
              <a:t>No alt text provided</a:t>
            </a:r>
            <a:endParaRPr dirty="0"/>
          </a:p>
          <a:p>
            <a:endParaRPr dirty="0"/>
          </a:p>
          <a:p>
            <a:r>
              <a:rPr b="1" dirty="0"/>
              <a:t>U.S. Total Commitments - Top 10 Soybeans Buyers (MT)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pivotTable</a:t>
            </a:r>
            <a:endParaRPr dirty="0"/>
          </a:p>
          <a:p>
            <a:r>
              <a:rPr b="0" dirty="0"/>
              <a:t>No alt text provided</a:t>
            </a:r>
            <a:endParaRPr dirty="0"/>
          </a:p>
          <a:p>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pivotTable</a:t>
            </a:r>
            <a:endParaRPr dirty="0"/>
          </a:p>
          <a:p>
            <a:r>
              <a:rPr b="0" dirty="0"/>
              <a:t>No alt text provided</a:t>
            </a:r>
            <a:endParaRPr dirty="0"/>
          </a:p>
          <a:p>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MY 24/25 U.S. Soybeans Accumulated Exports by Destination (MT)</a:t>
            </a:r>
            <a:endParaRPr dirty="0"/>
          </a:p>
          <a:p>
            <a:r>
              <a:rPr b="0" dirty="0"/>
              <a:t>No alt text provided</a:t>
            </a:r>
            <a:endParaRPr dirty="0"/>
          </a:p>
          <a:p>
            <a:endParaRPr dirty="0"/>
          </a:p>
          <a:p>
            <a:r>
              <a:rPr b="1" dirty="0"/>
              <a:t>U.S. Accumulated Exports - Top 10 Soybeans Buyers (MT)</a:t>
            </a:r>
            <a:endParaRPr dirty="0"/>
          </a:p>
          <a:p>
            <a:r>
              <a:rPr b="0" dirty="0"/>
              <a:t>No alt text provided</a:t>
            </a:r>
            <a:endParaRPr dirty="0"/>
          </a:p>
          <a:p>
            <a:endParaRPr dirty="0"/>
          </a:p>
          <a:p>
            <a:r>
              <a:rPr b="1" dirty="0"/>
              <a:t>U.S. Accumulated Exports - Top 10 Soybeans Buyers (MT)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pivotTable</a:t>
            </a:r>
            <a:endParaRPr dirty="0"/>
          </a:p>
          <a:p>
            <a:r>
              <a:rPr b="0" dirty="0"/>
              <a:t>No alt text provided</a:t>
            </a:r>
            <a:endParaRPr dirty="0"/>
          </a:p>
          <a:p>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MY 24/25 U.S. Soybeans Outstanding Sales by Destination (MT)</a:t>
            </a:r>
            <a:endParaRPr dirty="0"/>
          </a:p>
          <a:p>
            <a:r>
              <a:rPr b="0" dirty="0"/>
              <a:t>No alt text provided</a:t>
            </a:r>
            <a:endParaRPr dirty="0"/>
          </a:p>
          <a:p>
            <a:endParaRPr dirty="0"/>
          </a:p>
          <a:p>
            <a:r>
              <a:rPr b="1" dirty="0"/>
              <a:t>U.S. Outstanding Sales - Top 10 Soybeans Buyers (MT)</a:t>
            </a:r>
            <a:endParaRPr dirty="0"/>
          </a:p>
          <a:p>
            <a:r>
              <a:rPr b="0" dirty="0"/>
              <a:t>No alt text provided</a:t>
            </a:r>
            <a:endParaRPr dirty="0"/>
          </a:p>
          <a:p>
            <a:endParaRPr dirty="0"/>
          </a:p>
          <a:p>
            <a:r>
              <a:rPr b="1" dirty="0"/>
              <a:t>U.S. Outstanding Sales - Top 10 Soybeans Buyers (MT)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pivotTable</a:t>
            </a:r>
            <a:endParaRPr dirty="0"/>
          </a:p>
          <a:p>
            <a:r>
              <a:rPr b="0" dirty="0"/>
              <a:t>No alt text provided</a:t>
            </a:r>
            <a:endParaRPr dirty="0"/>
          </a:p>
          <a:p>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MY 24/25 U.S. SBM Total Commitments by Destination (MT)</a:t>
            </a:r>
            <a:endParaRPr dirty="0"/>
          </a:p>
          <a:p>
            <a:r>
              <a:rPr b="0" dirty="0"/>
              <a:t>No alt text provided</a:t>
            </a:r>
            <a:endParaRPr dirty="0"/>
          </a:p>
          <a:p>
            <a:endParaRPr dirty="0"/>
          </a:p>
          <a:p>
            <a:r>
              <a:rPr b="1" dirty="0"/>
              <a:t>U.S. Total Commitments - Top 10 SBM Buyers (MT)</a:t>
            </a:r>
            <a:endParaRPr dirty="0"/>
          </a:p>
          <a:p>
            <a:r>
              <a:rPr b="0" dirty="0"/>
              <a:t>No alt text provided</a:t>
            </a:r>
            <a:endParaRPr dirty="0"/>
          </a:p>
          <a:p>
            <a:endParaRPr dirty="0"/>
          </a:p>
          <a:p>
            <a:r>
              <a:rPr b="1" dirty="0"/>
              <a:t>U.S. Total Commitments - Top 10 SBM Buyers (MT)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pivotTable</a:t>
            </a:r>
            <a:endParaRPr dirty="0"/>
          </a:p>
          <a:p>
            <a:r>
              <a:rPr b="0" dirty="0"/>
              <a:t>No alt text provided</a:t>
            </a:r>
            <a:endParaRPr dirty="0"/>
          </a:p>
          <a:p>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MY 24/25 U.S. SBM Accumulated Exports by Destination (MT)</a:t>
            </a:r>
            <a:endParaRPr dirty="0"/>
          </a:p>
          <a:p>
            <a:r>
              <a:rPr b="0" dirty="0"/>
              <a:t>No alt text provided</a:t>
            </a:r>
            <a:endParaRPr dirty="0"/>
          </a:p>
          <a:p>
            <a:endParaRPr dirty="0"/>
          </a:p>
          <a:p>
            <a:r>
              <a:rPr b="1" dirty="0"/>
              <a:t>U.S. Accumulated Exports - Top 10 SBM Buyers (MT)</a:t>
            </a:r>
            <a:endParaRPr dirty="0"/>
          </a:p>
          <a:p>
            <a:r>
              <a:rPr b="0" dirty="0"/>
              <a:t>No alt text provided</a:t>
            </a:r>
            <a:endParaRPr dirty="0"/>
          </a:p>
          <a:p>
            <a:endParaRPr dirty="0"/>
          </a:p>
          <a:p>
            <a:r>
              <a:rPr b="1" dirty="0"/>
              <a:t>U.S. Accumulated Exports - Top 10 SBM Buyers (MT)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pivotTable</a:t>
            </a:r>
            <a:endParaRPr dirty="0"/>
          </a:p>
          <a:p>
            <a:r>
              <a:rPr b="0" dirty="0"/>
              <a:t>No alt text provided</a:t>
            </a:r>
            <a:endParaRPr dirty="0"/>
          </a:p>
          <a:p>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MY 24/25 U.S. SBM Outstanding Sales by Destination (MT)</a:t>
            </a:r>
            <a:endParaRPr dirty="0"/>
          </a:p>
          <a:p>
            <a:r>
              <a:rPr b="0" dirty="0"/>
              <a:t>No alt text provided</a:t>
            </a:r>
            <a:endParaRPr dirty="0"/>
          </a:p>
          <a:p>
            <a:endParaRPr dirty="0"/>
          </a:p>
          <a:p>
            <a:r>
              <a:rPr b="1" dirty="0"/>
              <a:t>U.S. Outstanding Sales - Top 10 SBM Buyers (MT)</a:t>
            </a:r>
            <a:endParaRPr dirty="0"/>
          </a:p>
          <a:p>
            <a:r>
              <a:rPr b="0" dirty="0"/>
              <a:t>No alt text provided</a:t>
            </a:r>
            <a:endParaRPr dirty="0"/>
          </a:p>
          <a:p>
            <a:endParaRPr dirty="0"/>
          </a:p>
          <a:p>
            <a:r>
              <a:rPr b="1" dirty="0"/>
              <a:t>U.S. Outstanding Sales - Top 10 SBM Buyers (MT)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pivotTable</a:t>
            </a:r>
            <a:endParaRPr dirty="0"/>
          </a:p>
          <a:p>
            <a:r>
              <a:rPr b="0" dirty="0"/>
              <a:t>No alt text provided</a:t>
            </a:r>
            <a:endParaRPr dirty="0"/>
          </a:p>
          <a:p>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MY 24/25 U.S. SBO Total Commitments by Destination (MT)</a:t>
            </a:r>
            <a:endParaRPr dirty="0"/>
          </a:p>
          <a:p>
            <a:r>
              <a:rPr b="0" dirty="0"/>
              <a:t>No alt text provided</a:t>
            </a:r>
            <a:endParaRPr dirty="0"/>
          </a:p>
          <a:p>
            <a:endParaRPr dirty="0"/>
          </a:p>
          <a:p>
            <a:r>
              <a:rPr b="1" dirty="0"/>
              <a:t>U.S. Total Commitments - Top 10 SBO Buyers (MT)</a:t>
            </a:r>
            <a:endParaRPr dirty="0"/>
          </a:p>
          <a:p>
            <a:r>
              <a:rPr b="0" dirty="0"/>
              <a:t>No alt text provided</a:t>
            </a:r>
            <a:endParaRPr dirty="0"/>
          </a:p>
          <a:p>
            <a:endParaRPr dirty="0"/>
          </a:p>
          <a:p>
            <a:r>
              <a:rPr b="1" dirty="0"/>
              <a:t>U.S. Total Commitments - Top 10 SBO Buyers (MT)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pivotTable</a:t>
            </a:r>
            <a:endParaRPr dirty="0"/>
          </a:p>
          <a:p>
            <a:r>
              <a:rPr b="0" dirty="0"/>
              <a:t>No alt text provided</a:t>
            </a:r>
            <a:endParaRPr dirty="0"/>
          </a:p>
          <a:p>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MY 24/25 U.S. SBO Accumulated Exports by Destination (MT)</a:t>
            </a:r>
            <a:endParaRPr dirty="0"/>
          </a:p>
          <a:p>
            <a:r>
              <a:rPr b="0" dirty="0"/>
              <a:t>No alt text provided</a:t>
            </a:r>
            <a:endParaRPr dirty="0"/>
          </a:p>
          <a:p>
            <a:endParaRPr dirty="0"/>
          </a:p>
          <a:p>
            <a:r>
              <a:rPr b="1" dirty="0"/>
              <a:t>U.S. Accumulated Exports - Top 10 SBO Buyers (MT)</a:t>
            </a:r>
            <a:endParaRPr dirty="0"/>
          </a:p>
          <a:p>
            <a:r>
              <a:rPr b="0" dirty="0"/>
              <a:t>No alt text provided</a:t>
            </a:r>
            <a:endParaRPr dirty="0"/>
          </a:p>
          <a:p>
            <a:endParaRPr dirty="0"/>
          </a:p>
          <a:p>
            <a:r>
              <a:rPr b="1" dirty="0"/>
              <a:t>U.S. Accumulated Exports - Top 10 SBO Buyers (MT)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pivotTable</a:t>
            </a:r>
            <a:endParaRPr dirty="0"/>
          </a:p>
          <a:p>
            <a:r>
              <a:rPr b="0" dirty="0"/>
              <a:t>No alt text provided</a:t>
            </a:r>
            <a:endParaRPr dirty="0"/>
          </a:p>
          <a:p>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MY 24/25 U.S. Soybeans Commitments - World Total (MT)</a:t>
            </a:r>
            <a:endParaRPr dirty="0"/>
          </a:p>
          <a:p>
            <a:r>
              <a:rPr b="0" dirty="0"/>
              <a:t>No alt text provided</a:t>
            </a:r>
            <a:endParaRPr dirty="0"/>
          </a:p>
          <a:p>
            <a:endParaRPr dirty="0"/>
          </a:p>
          <a:p>
            <a:r>
              <a:rPr b="1" dirty="0"/>
              <a:t>CMY Total Commitments - World Total (MT)</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MY 24/25 U.S. SBO Outstanding Sales by Destination (MT)</a:t>
            </a:r>
            <a:endParaRPr dirty="0"/>
          </a:p>
          <a:p>
            <a:r>
              <a:rPr b="0" dirty="0"/>
              <a:t>No alt text provided</a:t>
            </a:r>
            <a:endParaRPr dirty="0"/>
          </a:p>
          <a:p>
            <a:endParaRPr dirty="0"/>
          </a:p>
          <a:p>
            <a:r>
              <a:rPr b="1" dirty="0"/>
              <a:t>U.S. Outstanding Sales - Top 10 SBO Buyers (MT)</a:t>
            </a:r>
            <a:endParaRPr dirty="0"/>
          </a:p>
          <a:p>
            <a:r>
              <a:rPr b="0" dirty="0"/>
              <a:t>No alt text provided</a:t>
            </a:r>
            <a:endParaRPr dirty="0"/>
          </a:p>
          <a:p>
            <a:endParaRPr dirty="0"/>
          </a:p>
          <a:p>
            <a:r>
              <a:rPr b="1" dirty="0"/>
              <a:t>U.S. Outstanding Sales - Top 10 SBO Buyers (MT)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pivotTable</a:t>
            </a:r>
            <a:endParaRPr dirty="0"/>
          </a:p>
          <a:p>
            <a:r>
              <a:rPr b="0" dirty="0"/>
              <a:t>No alt text provided</a:t>
            </a:r>
            <a:endParaRPr dirty="0"/>
          </a:p>
          <a:p>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U.S. Accumulated Soy Complex Exports to World Total by MY (MT)</a:t>
            </a:r>
            <a:endParaRPr dirty="0"/>
          </a:p>
          <a:p>
            <a:r>
              <a:rPr b="0" dirty="0"/>
              <a:t>No alt text provided</a:t>
            </a:r>
            <a:endParaRPr dirty="0"/>
          </a:p>
          <a:p>
            <a:endParaRPr dirty="0"/>
          </a:p>
          <a:p>
            <a:r>
              <a:rPr b="1" dirty="0"/>
              <a:t>Week 42</a:t>
            </a:r>
            <a:endParaRPr dirty="0"/>
          </a:p>
          <a:p>
            <a:r>
              <a:rPr b="0" dirty="0"/>
              <a:t>No alt text provided</a:t>
            </a:r>
            <a:endParaRPr dirty="0"/>
          </a:p>
          <a:p>
            <a:endParaRPr dirty="0"/>
          </a:p>
          <a:p>
            <a:r>
              <a:rPr b="1" dirty="0"/>
              <a:t>Weekly Exports - World Total - MY 24/25 (MT)</a:t>
            </a:r>
            <a:endParaRPr dirty="0"/>
          </a:p>
          <a:p>
            <a:r>
              <a:rPr b="0" dirty="0"/>
              <a:t>No alt text provided</a:t>
            </a:r>
            <a:endParaRPr dirty="0"/>
          </a:p>
          <a:p>
            <a:endParaRPr dirty="0"/>
          </a:p>
          <a:p>
            <a:r>
              <a:rPr b="1" dirty="0"/>
              <a:t>Weekly Net Sales - World Total - MY 24/25 (MT)</a:t>
            </a:r>
            <a:endParaRPr dirty="0"/>
          </a:p>
          <a:p>
            <a:r>
              <a:rPr b="0" dirty="0"/>
              <a:t>No alt text provided</a:t>
            </a:r>
            <a:endParaRPr dirty="0"/>
          </a:p>
          <a:p>
            <a:endParaRPr dirty="0"/>
          </a:p>
          <a:p>
            <a:r>
              <a:rPr b="1" dirty="0"/>
              <a:t>Week 42</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Week 42</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Whole Soybeans (Week 42)</a:t>
            </a:r>
            <a:endParaRPr dirty="0"/>
          </a:p>
          <a:p>
            <a:r>
              <a:rPr b="0" dirty="0"/>
              <a:t>No alt text provided</a:t>
            </a:r>
            <a:endParaRPr dirty="0"/>
          </a:p>
          <a:p>
            <a:endParaRPr dirty="0"/>
          </a:p>
          <a:p>
            <a:r>
              <a:rPr b="1" dirty="0"/>
              <a:t>Soybean Meal (Week 38)</a:t>
            </a:r>
            <a:endParaRPr dirty="0"/>
          </a:p>
          <a:p>
            <a:r>
              <a:rPr b="0" dirty="0"/>
              <a:t>No alt text provided</a:t>
            </a:r>
            <a:endParaRPr dirty="0"/>
          </a:p>
          <a:p>
            <a:endParaRPr dirty="0"/>
          </a:p>
          <a:p>
            <a:r>
              <a:rPr b="1" dirty="0"/>
              <a:t>Soybean Oil (Week 38)</a:t>
            </a:r>
            <a:endParaRPr dirty="0"/>
          </a:p>
          <a:p>
            <a:r>
              <a:rPr b="0" dirty="0"/>
              <a:t>No alt text provided</a:t>
            </a:r>
            <a:endParaRPr dirty="0"/>
          </a:p>
          <a:p>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Weekly Total Commitments - World Total by MY (MT)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Acc. thru Week 42</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MY 24/25 Week 42 Net Sales - Top 10 U.S. Soybeans Export Buyers (MT)</a:t>
            </a:r>
            <a:endParaRPr dirty="0"/>
          </a:p>
          <a:p>
            <a:r>
              <a:rPr b="0" dirty="0"/>
              <a:t>No alt text provided</a:t>
            </a:r>
            <a:endParaRPr dirty="0"/>
          </a:p>
          <a:p>
            <a:endParaRPr dirty="0"/>
          </a:p>
          <a:p>
            <a:r>
              <a:rPr b="1" dirty="0"/>
              <a:t>MY 24/25 Week 42 - Top 10 U.S. Soybeans Export Destinations (MT)</a:t>
            </a:r>
            <a:endParaRPr dirty="0"/>
          </a:p>
          <a:p>
            <a:r>
              <a:rPr b="0" dirty="0"/>
              <a:t>No alt text provided</a:t>
            </a:r>
            <a:endParaRPr dirty="0"/>
          </a:p>
          <a:p>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U.S. Accumulated Soybeans Exports to China by MY (MT)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Acc. thru Week 42</a:t>
            </a:r>
            <a:endParaRPr dirty="0"/>
          </a:p>
          <a:p>
            <a:r>
              <a:rPr b="0" dirty="0"/>
              <a:t>No alt text provided</a:t>
            </a:r>
            <a:endParaRPr dirty="0"/>
          </a:p>
          <a:p>
            <a:endParaRPr dirty="0"/>
          </a:p>
          <a:p>
            <a:r>
              <a:rPr b="1" dirty="0"/>
              <a:t>Weekly Exports - China - MY 24/25 (MT)</a:t>
            </a:r>
            <a:endParaRPr dirty="0"/>
          </a:p>
          <a:p>
            <a:r>
              <a:rPr b="0" dirty="0"/>
              <a:t>No alt text provided</a:t>
            </a:r>
            <a:endParaRPr dirty="0"/>
          </a:p>
          <a:p>
            <a:endParaRPr dirty="0"/>
          </a:p>
          <a:p>
            <a:r>
              <a:rPr b="1" dirty="0"/>
              <a:t>Weekly Net Sales - China - MY 24/25 (MT)</a:t>
            </a:r>
            <a:endParaRPr dirty="0"/>
          </a:p>
          <a:p>
            <a:r>
              <a:rPr b="0" dirty="0"/>
              <a:t>No alt text provided</a:t>
            </a:r>
            <a:endParaRPr dirty="0"/>
          </a:p>
          <a:p>
            <a:endParaRPr dirty="0"/>
          </a:p>
          <a:p>
            <a:r>
              <a:rPr b="1" dirty="0"/>
              <a:t>Week 42</a:t>
            </a:r>
            <a:endParaRPr dirty="0"/>
          </a:p>
          <a:p>
            <a:r>
              <a:rPr b="0" dirty="0"/>
              <a:t>No alt text provided</a:t>
            </a:r>
            <a:endParaRPr dirty="0"/>
          </a:p>
          <a:p>
            <a:endParaRPr dirty="0"/>
          </a:p>
          <a:p>
            <a:r>
              <a:rPr b="1" dirty="0"/>
              <a:t>Week 42</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MY 24/25 U.S. Soybeans Commitments - China (MT)</a:t>
            </a:r>
            <a:endParaRPr dirty="0"/>
          </a:p>
          <a:p>
            <a:r>
              <a:rPr b="0" dirty="0"/>
              <a:t>No alt text provided</a:t>
            </a:r>
            <a:endParaRPr dirty="0"/>
          </a:p>
          <a:p>
            <a:endParaRPr dirty="0"/>
          </a:p>
          <a:p>
            <a:r>
              <a:rPr b="1" dirty="0"/>
              <a:t>CMY Total Commitments - China (MT)</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U.S. Accumulated SBM Exports to World Total by MY (MT)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Acc. thru Week 38</a:t>
            </a:r>
            <a:endParaRPr dirty="0"/>
          </a:p>
          <a:p>
            <a:r>
              <a:rPr b="0" dirty="0"/>
              <a:t>No alt text provided</a:t>
            </a:r>
            <a:endParaRPr dirty="0"/>
          </a:p>
          <a:p>
            <a:endParaRPr dirty="0"/>
          </a:p>
          <a:p>
            <a:r>
              <a:rPr b="1" dirty="0"/>
              <a:t>Weekly Exports - World Total - MY 24/25 (MT)</a:t>
            </a:r>
            <a:endParaRPr dirty="0"/>
          </a:p>
          <a:p>
            <a:r>
              <a:rPr b="0" dirty="0"/>
              <a:t>No alt text provided</a:t>
            </a:r>
            <a:endParaRPr dirty="0"/>
          </a:p>
          <a:p>
            <a:endParaRPr dirty="0"/>
          </a:p>
          <a:p>
            <a:r>
              <a:rPr b="1" dirty="0"/>
              <a:t>Weekly Net Sales - World Total - MY 24/25 (MT)</a:t>
            </a:r>
            <a:endParaRPr dirty="0"/>
          </a:p>
          <a:p>
            <a:r>
              <a:rPr b="0" dirty="0"/>
              <a:t>No alt text provided</a:t>
            </a:r>
            <a:endParaRPr dirty="0"/>
          </a:p>
          <a:p>
            <a:endParaRPr dirty="0"/>
          </a:p>
          <a:p>
            <a:r>
              <a:rPr b="1" dirty="0"/>
              <a:t>Week 38</a:t>
            </a:r>
            <a:endParaRPr dirty="0"/>
          </a:p>
          <a:p>
            <a:r>
              <a:rPr b="0" dirty="0"/>
              <a:t>No alt text provided</a:t>
            </a:r>
            <a:endParaRPr dirty="0"/>
          </a:p>
          <a:p>
            <a:endParaRPr dirty="0"/>
          </a:p>
          <a:p>
            <a:r>
              <a:rPr b="1" dirty="0"/>
              <a:t>Week 38</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MY 24/25 U.S. SBM Commitments - World Total (MT)</a:t>
            </a:r>
            <a:endParaRPr dirty="0"/>
          </a:p>
          <a:p>
            <a:r>
              <a:rPr b="0" dirty="0"/>
              <a:t>No alt text provided</a:t>
            </a:r>
            <a:endParaRPr dirty="0"/>
          </a:p>
          <a:p>
            <a:endParaRPr dirty="0"/>
          </a:p>
          <a:p>
            <a:r>
              <a:rPr b="1" dirty="0"/>
              <a:t>CMY Total Commitments - World Total (MT)</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27ED9C8-F09A-4D9E-BEC0-4725162E21FF}" type="datetimeFigureOut">
              <a:rPr lang="en-US" smtClean="0"/>
              <a:t>6/26/2025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1747689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7ED9C8-F09A-4D9E-BEC0-4725162E21FF}" type="datetimeFigureOut">
              <a:rPr lang="en-US" smtClean="0"/>
              <a:t>6/26/2025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553214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7ED9C8-F09A-4D9E-BEC0-4725162E21FF}" type="datetimeFigureOut">
              <a:rPr lang="en-US" smtClean="0"/>
              <a:t>6/26/2025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2982640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7ED9C8-F09A-4D9E-BEC0-4725162E21FF}" type="datetimeFigureOut">
              <a:rPr lang="en-US" smtClean="0"/>
              <a:t>6/26/2025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214498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7ED9C8-F09A-4D9E-BEC0-4725162E21FF}" type="datetimeFigureOut">
              <a:rPr lang="en-US" smtClean="0"/>
              <a:t>6/26/2025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1026881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7ED9C8-F09A-4D9E-BEC0-4725162E21FF}" type="datetimeFigureOut">
              <a:rPr lang="en-US" smtClean="0"/>
              <a:t>6/26/2025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1004331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7ED9C8-F09A-4D9E-BEC0-4725162E21FF}" type="datetimeFigureOut">
              <a:rPr lang="en-US" smtClean="0"/>
              <a:t>6/26/2025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925692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7ED9C8-F09A-4D9E-BEC0-4725162E21FF}" type="datetimeFigureOut">
              <a:rPr lang="en-US" smtClean="0"/>
              <a:t>6/26/2025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2280913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7ED9C8-F09A-4D9E-BEC0-4725162E21FF}" type="datetimeFigureOut">
              <a:rPr lang="en-US" smtClean="0"/>
              <a:t>6/26/2025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2358181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6/26/2025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993390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6/26/2025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2884807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7ED9C8-F09A-4D9E-BEC0-4725162E21FF}" type="datetimeFigureOut">
              <a:rPr lang="en-US" smtClean="0"/>
              <a:t>6/26/2025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D807A-D3EC-4DEA-86E2-120E4093F1A6}" type="slidenum">
              <a:rPr lang="en-US" smtClean="0"/>
              <a:t>‹#›</a:t>
            </a:fld>
            <a:endParaRPr lang="en-US"/>
          </a:p>
        </p:txBody>
      </p:sp>
    </p:spTree>
    <p:extLst>
      <p:ext uri="{BB962C8B-B14F-4D97-AF65-F5344CB8AC3E}">
        <p14:creationId xmlns:p14="http://schemas.microsoft.com/office/powerpoint/2010/main" val="14236910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app.powerbi.com/groups/me/reports/b6d87bed-e276-4a2b-8716-6875538ba2b2/?pbi_source=PowerPoint"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s://app.powerbi.com/groups/me/reports/b6d87bed-e276-4a2b-8716-6875538ba2b2/?pbi_source=PowerPoint"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hyperlink" Target="https://app.powerbi.com/groups/me/reports/b6d87bed-e276-4a2b-8716-6875538ba2b2/?pbi_source=PowerPoint"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hyperlink" Target="https://app.powerbi.com/groups/me/reports/b6d87bed-e276-4a2b-8716-6875538ba2b2/?pbi_source=PowerPoint"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hyperlink" Target="https://app.powerbi.com/groups/me/reports/b6d87bed-e276-4a2b-8716-6875538ba2b2/?pbi_source=PowerPoint"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hyperlink" Target="https://app.powerbi.com/groups/me/reports/b6d87bed-e276-4a2b-8716-6875538ba2b2/?pbi_source=PowerPoint" TargetMode="External"/><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hyperlink" Target="https://app.powerbi.com/groups/me/reports/b6d87bed-e276-4a2b-8716-6875538ba2b2/?pbi_source=PowerPoint"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hyperlink" Target="https://app.powerbi.com/groups/me/reports/b6d87bed-e276-4a2b-8716-6875538ba2b2/?pbi_source=PowerPoint" TargetMode="Externa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hyperlink" Target="https://app.powerbi.com/groups/me/reports/b6d87bed-e276-4a2b-8716-6875538ba2b2/?pbi_source=PowerPoint" TargetMode="External"/><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hyperlink" Target="https://app.powerbi.com/groups/me/reports/b6d87bed-e276-4a2b-8716-6875538ba2b2/?pbi_source=PowerPoint" TargetMode="External"/><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hyperlink" Target="https://app.powerbi.com/groups/me/reports/b6d87bed-e276-4a2b-8716-6875538ba2b2/?pbi_source=PowerPoint" TargetMode="External"/><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hyperlink" Target="https://app.powerbi.com/groups/me/reports/b6d87bed-e276-4a2b-8716-6875538ba2b2/?pbi_source=PowerPoint"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hyperlink" Target="https://app.powerbi.com/groups/me/reports/b6d87bed-e276-4a2b-8716-6875538ba2b2/?pbi_source=PowerPoint"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hyperlink" Target="https://app.powerbi.com/groups/me/reports/b6d87bed-e276-4a2b-8716-6875538ba2b2/?pbi_source=PowerPoint" TargetMode="External"/><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hyperlink" Target="https://app.powerbi.com/groups/me/reports/b6d87bed-e276-4a2b-8716-6875538ba2b2/?pbi_source=PowerPoint"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hyperlink" Target="https://app.powerbi.com/groups/me/reports/b6d87bed-e276-4a2b-8716-6875538ba2b2/?pbi_source=PowerPoint" TargetMode="External"/><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hyperlink" Target="https://app.powerbi.com/groups/me/reports/b6d87bed-e276-4a2b-8716-6875538ba2b2/?pbi_source=PowerPoint" TargetMode="External"/><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hyperlink" Target="https://app.powerbi.com/groups/me/reports/b6d87bed-e276-4a2b-8716-6875538ba2b2/?pbi_source=PowerPoint" TargetMode="Externa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hyperlink" Target="https://app.powerbi.com/groups/me/reports/b6d87bed-e276-4a2b-8716-6875538ba2b2/?pbi_source=PowerPoint" TargetMode="Externa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hyperlink" Target="https://app.powerbi.com/groups/me/reports/b6d87bed-e276-4a2b-8716-6875538ba2b2/?pbi_source=PowerPoint" TargetMode="External"/><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hyperlink" Target="https://app.powerbi.com/groups/me/reports/b6d87bed-e276-4a2b-8716-6875538ba2b2/?pbi_source=PowerPoint" TargetMode="Externa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hyperlink" Target="https://app.powerbi.com/groups/me/reports/b6d87bed-e276-4a2b-8716-6875538ba2b2/?pbi_source=PowerPoint" TargetMode="Externa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hyperlink" Target="https://app.powerbi.com/groups/me/reports/b6d87bed-e276-4a2b-8716-6875538ba2b2/?pbi_source=PowerPoint"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hyperlink" Target="https://app.powerbi.com/groups/me/reports/b6d87bed-e276-4a2b-8716-6875538ba2b2/?pbi_source=PowerPoint" TargetMode="Externa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hyperlink" Target="https://app.powerbi.com/groups/me/reports/b6d87bed-e276-4a2b-8716-6875538ba2b2/?pbi_source=PowerPoint" TargetMode="External"/><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hyperlink" Target="https://app.powerbi.com/groups/me/reports/b6d87bed-e276-4a2b-8716-6875538ba2b2/?pbi_source=PowerPoint" TargetMode="External"/><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hyperlink" Target="https://app.powerbi.com/groups/me/reports/b6d87bed-e276-4a2b-8716-6875538ba2b2/?pbi_source=PowerPoint"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hyperlink" Target="https://app.powerbi.com/groups/me/reports/b6d87bed-e276-4a2b-8716-6875538ba2b2/?pbi_source=PowerPoint"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hyperlink" Target="https://app.powerbi.com/groups/me/reports/b6d87bed-e276-4a2b-8716-6875538ba2b2/?pbi_source=PowerPoint"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hyperlink" Target="https://app.powerbi.com/groups/me/reports/b6d87bed-e276-4a2b-8716-6875538ba2b2/?pbi_source=PowerPoint" TargetMode="External"/><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hyperlink" Target="https://app.powerbi.com/groups/me/reports/b6d87bed-e276-4a2b-8716-6875538ba2b2/?pbi_source=PowerPoint"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hyperlink" Target="https://app.powerbi.com/groups/me/reports/b6d87bed-e276-4a2b-8716-6875538ba2b2/?pbi_source=PowerPoint"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textbox ,shape.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ExportSalesCover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textbox ,MY 24/25 Week 38 Net Sales - Top 10 U.S. SBM Export Buyers (MT) ,MY 24/25 Week 38 - Top 10 U.S. SBM Export Destinations (MT).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Weekly Sales - SBM - World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U.S. Accumulated SBO Exports to World Total by MY (MT) ,textbox ,Acc. thru Week 38 ,Weekly Exports - World Total - MY 24/25 (MT) ,Weekly Net Sales - World Total - MY 24/25 (MT) ,Week 38 ,Week 38 ,textbox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Export Pace - SBO - World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MY 24/25 U.S. SBO Commitments - World Total (MT) ,CMY Total Commitments - World Total (MT)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Export Commitments - SBO - World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textbox ,MY 24/25 Week 38 Net Sales - Top 10 U.S. SBO Export Buyers (MT) ,MY 24/25 Week 38 - Top 10 U.S. SBO Export Destinations (MT).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Weekly Sales - SBO - World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U.S. Accumulated Soy Complex Exports to World Total by MY (MT) ,Week 42 ,Weekly Exports - World Total - MY 24/25 (MT) ,Weekly Net Sales - World Total - MY 24/25 (MT) ,Week 42 ,textbox ,textbox ,Week 42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Export Pace - All Commodities - World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shape.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FGISCover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U.S. Soybeans Export Inspections  (MT) ,textbox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Inspections by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U.S. Gulf Soybean Inspections (MT) ,Week 42 ,textbox ,Acc. thru Week 42 ,U.S. PNW Soybean Inspections (MT) ,Week 42 ,Acc. thru Week 42.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Inspections - Region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Container Soybeans Inspections (MT) ,US Total Soybean Inspections (MT) ,Week 42 ,Week 42 ,textbox ,Acc. thru Week 42 ,Acc. thru Week 42.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Inspections by Carrier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MY 2024/25 Container Soybeans Inspections by Country (MT) ,Container Soybeans Inspections (MT)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Inspections by Carrier and Country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U.S. Accumulated Soybeans Exports to World Total by MY (MT) ,textbox ,Acc. thru Week 42 ,Weekly Exports - World Total - MY 24/25 (MT) ,Weekly Net Sales - World Total - MY 24/25 (MT) ,Week 42 ,Week 42 ,textbox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Export Pace - SB - World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textbox ,shape.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DestinationsCover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MY 24/25 U.S. Soybeans Total Commitments by Destination (MT) ,U.S. Total Commitments - Top 10 Soybeans Buyers (MT) ,U.S. Total Commitments - Top 10 Soybeans Buyers (MT) ,textbox ,shape ,pivotTable.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Commit- WSB</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textbox ,shape ,pivotTable.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Duplicate of Commit- WSB</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MY 24/25 U.S. Soybeans Accumulated Exports by Destination (MT) ,U.S. Accumulated Exports - Top 10 Soybeans Buyers (MT) ,U.S. Accumulated Exports - Top 10 Soybeans Buyers (MT) ,textbox ,shape ,pivotTable.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AccExp- WSB</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MY 24/25 U.S. Soybeans Outstanding Sales by Destination (MT) ,U.S. Outstanding Sales - Top 10 Soybeans Buyers (MT) ,U.S. Outstanding Sales - Top 10 Soybeans Buyers (MT) ,textbox ,shape ,pivotTable.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OutSales- WSB</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MY 24/25 U.S. SBM Total Commitments by Destination (MT) ,U.S. Total Commitments - Top 10 SBM Buyers (MT) ,U.S. Total Commitments - Top 10 SBM Buyers (MT) ,textbox ,shape ,pivotTable.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Commit- SBM</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MY 24/25 U.S. SBM Accumulated Exports by Destination (MT) ,U.S. Accumulated Exports - Top 10 SBM Buyers (MT) ,U.S. Accumulated Exports - Top 10 SBM Buyers (MT) ,textbox ,shape ,pivotTable.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AccExp- SBM</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MY 24/25 U.S. SBM Outstanding Sales by Destination (MT) ,U.S. Outstanding Sales - Top 10 SBM Buyers (MT) ,U.S. Outstanding Sales - Top 10 SBM Buyers (MT) ,textbox ,shape ,pivotTable.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OutSales- SBM</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MY 24/25 U.S. SBO Total Commitments by Destination (MT) ,U.S. Total Commitments - Top 10 SBO Buyers (MT) ,U.S. Total Commitments - Top 10 SBO Buyers (MT) ,textbox ,shape ,pivotTable.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Commit- SBO</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MY 24/25 U.S. SBO Accumulated Exports by Destination (MT) ,U.S. Accumulated Exports - Top 10 SBO Buyers (MT) ,U.S. Accumulated Exports - Top 10 SBO Buyers (MT) ,textbox ,shape ,pivotTable.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AccExp- SBO</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MY 24/25 U.S. Soybeans Commitments - World Total (MT) ,CMY Total Commitments - World Total (MT)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Export Commitments - SB - World</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MY 24/25 U.S. SBO Outstanding Sales by Destination (MT) ,U.S. Outstanding Sales - Top 10 SBO Buyers (MT) ,U.S. Outstanding Sales - Top 10 SBO Buyers (MT) ,textbox ,shape ,pivotTable.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OutSales- SBO</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U.S. Accumulated Soy Complex Exports to World Total by MY (MT) ,Week 42 ,Weekly Exports - World Total - MY 24/25 (MT) ,Weekly Net Sales - World Total - MY 24/25 (MT) ,Week 42 ,textbox ,Week 42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Export Pace - Soy Complex - World</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textbox ,Whole Soybeans (Week 42) ,Soybean Meal (Week 38) ,Soybean Oil (Week 38).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Top 10 MS Changes_Vertical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Weekly Total Commitments - World Total by MY (MT) ,textbox ,Acc. thru Week 42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Duplicate of Export Pace - SB - World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textbox ,MY 24/25 Week 42 Net Sales - Top 10 U.S. Soybeans Export Buyers (MT) ,MY 24/25 Week 42 - Top 10 U.S. Soybeans Export Destinations (MT).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Weekly Sales - SB - World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U.S. Accumulated Soybeans Exports to China by MY (MT) ,textbox ,Acc. thru Week 42 ,Weekly Exports - China - MY 24/25 (MT) ,Weekly Net Sales - China - MY 24/25 (MT) ,Week 42 ,Week 42 ,textbox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Export Pace - SB - China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MY 24/25 U.S. Soybeans Commitments - China (MT) ,CMY Total Commitments - China (MT)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Export Commitments - SB - China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U.S. Accumulated SBM Exports to World Total by MY (MT) ,textbox ,Acc. thru Week 38 ,Weekly Exports - World Total - MY 24/25 (MT) ,Weekly Net Sales - World Total - MY 24/25 (MT) ,Week 38 ,Week 38 ,textbox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Export Pace - SBM - World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MY 24/25 U.S. SBM Commitments - World Total (MT) ,CMY Total Commitments - World Total (MT)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Export Commitments - SBM - World</a:t>
            </a:r>
          </a:p>
        </p:txBody>
      </p:sp>
    </p:spTree>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5</TotalTime>
  <Words>1953</Words>
  <Application>Microsoft Office PowerPoint</Application>
  <PresentationFormat>Widescreen</PresentationFormat>
  <Paragraphs>567</Paragraphs>
  <Slides>32</Slides>
  <Notes>32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Aptos</vt:lpstr>
      <vt:lpstr>Arial</vt:lpstr>
      <vt:lpstr>Calibri</vt:lpstr>
      <vt:lpstr>Calibri Light</vt:lpstr>
      <vt:lpstr>Custom Design</vt:lpstr>
      <vt:lpstr>ExportSalesCover</vt:lpstr>
      <vt:lpstr>Export Pace - SB - World</vt:lpstr>
      <vt:lpstr>Export Commitments - SB - World</vt:lpstr>
      <vt:lpstr>Duplicate of Export Pace - SB - World</vt:lpstr>
      <vt:lpstr>Weekly Sales - SB - World</vt:lpstr>
      <vt:lpstr>Export Pace - SB - China</vt:lpstr>
      <vt:lpstr>Export Commitments - SB - China</vt:lpstr>
      <vt:lpstr>Export Pace - SBM - World</vt:lpstr>
      <vt:lpstr>Export Commitments - SBM - World</vt:lpstr>
      <vt:lpstr>Weekly Sales - SBM - World</vt:lpstr>
      <vt:lpstr>Export Pace - SBO - World</vt:lpstr>
      <vt:lpstr>Export Commitments - SBO - World</vt:lpstr>
      <vt:lpstr>Weekly Sales - SBO - World</vt:lpstr>
      <vt:lpstr>Export Pace - All Commodities - World</vt:lpstr>
      <vt:lpstr>FGISCover</vt:lpstr>
      <vt:lpstr>Inspections by Region</vt:lpstr>
      <vt:lpstr>Inspections - Region</vt:lpstr>
      <vt:lpstr>Inspections by Carrier</vt:lpstr>
      <vt:lpstr>Inspections by Carrier and Country</vt:lpstr>
      <vt:lpstr>DestinationsCover</vt:lpstr>
      <vt:lpstr>Commit- WSB</vt:lpstr>
      <vt:lpstr>Duplicate of Commit- WSB</vt:lpstr>
      <vt:lpstr>AccExp- WSB</vt:lpstr>
      <vt:lpstr>OutSales- WSB</vt:lpstr>
      <vt:lpstr>Commit- SBM</vt:lpstr>
      <vt:lpstr>AccExp- SBM</vt:lpstr>
      <vt:lpstr>OutSales- SBM</vt:lpstr>
      <vt:lpstr>Commit- SBO</vt:lpstr>
      <vt:lpstr>AccExp- SBO</vt:lpstr>
      <vt:lpstr>OutSales- SBO</vt:lpstr>
      <vt:lpstr>Export Pace - Soy Complex - World</vt:lpstr>
      <vt:lpstr>Top 10 MS Changes_Vertical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Power BI</dc:creator>
  <cp:lastModifiedBy>Lee Singleton</cp:lastModifiedBy>
  <cp:revision>5</cp:revision>
  <dcterms:created xsi:type="dcterms:W3CDTF">2016-09-04T11:54:55Z</dcterms:created>
  <dcterms:modified xsi:type="dcterms:W3CDTF">2025-06-26T17:54:46Z</dcterms:modified>
</cp:coreProperties>
</file>